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911C8A-98F2-4436-B894-61C78DFF06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523B09B-1E82-49BF-8925-CA802E8968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65C1B2-4AC3-4973-90BA-437FDAC66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5993-2A38-4110-B8A4-FEDC1EA08B8C}" type="datetimeFigureOut">
              <a:rPr lang="en-US" smtClean="0"/>
              <a:t>26-Apr-20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0E35CF-BAA2-444F-B152-7C2AA72E0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090F21-F538-41E3-AF89-A9C88D792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A18D-22E2-4326-B470-D7C920E5D2D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501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4FBE8E-21DF-4602-B496-C57319B65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AE32897-AD97-4AE8-A124-672CD7EFA5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A2036F-BF33-45FA-A980-4FDB574F4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5993-2A38-4110-B8A4-FEDC1EA08B8C}" type="datetimeFigureOut">
              <a:rPr lang="en-US" smtClean="0"/>
              <a:t>26-Apr-20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D2C6A8-92E3-4FE5-B808-72365EF46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91C941-5AC3-47AD-BD27-67E0F4389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A18D-22E2-4326-B470-D7C920E5D2D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237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1C47C48-5BA2-43EF-8008-B4B9B562F2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2FBAB84-3F0A-481C-A7EA-81F9A9E546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CF4C21-22FE-4121-9EDC-E45381D5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5993-2A38-4110-B8A4-FEDC1EA08B8C}" type="datetimeFigureOut">
              <a:rPr lang="en-US" smtClean="0"/>
              <a:t>26-Apr-20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49F697-77BF-4190-97F6-5111F6EA9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6CE55C-7222-48E2-9014-0BABE1BF8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A18D-22E2-4326-B470-D7C920E5D2D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26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A227C9-13C2-4A0A-A6E4-3237F6958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A474BF-3DB2-4B7B-A052-936A8BAC1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76B6F1-8A5A-41CF-989E-B366BB655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5993-2A38-4110-B8A4-FEDC1EA08B8C}" type="datetimeFigureOut">
              <a:rPr lang="en-US" smtClean="0"/>
              <a:t>26-Apr-20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9C07CC7-E5CA-40C6-A056-F21AF991A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91A9E1-DB11-4A2F-8DAC-357B8DC19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A18D-22E2-4326-B470-D7C920E5D2D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338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1AABDA-FA2B-40E1-9E2D-034315403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78962B2-D760-4D50-90F4-A7C78FD2D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4B882FA-13AC-4540-9439-7EE80AE0B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5993-2A38-4110-B8A4-FEDC1EA08B8C}" type="datetimeFigureOut">
              <a:rPr lang="en-US" smtClean="0"/>
              <a:t>26-Apr-20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6B4BE4-3581-47C6-9933-EFB3E6105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8A61A8-3042-4352-A5D9-61E4A2367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A18D-22E2-4326-B470-D7C920E5D2D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223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BDCF5D-E114-4104-B4F5-4CEC6D9D5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92E758-CFA8-4D34-A682-FB3D1F13BC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7DDB28F-0095-4741-AF49-29039390A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E34E58D-4642-4935-9FA6-80EE13F4A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5993-2A38-4110-B8A4-FEDC1EA08B8C}" type="datetimeFigureOut">
              <a:rPr lang="en-US" smtClean="0"/>
              <a:t>26-Apr-20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8982A25-E081-4415-A16D-B1A9752B5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A392BB4-5930-4374-B97E-7A23911FF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A18D-22E2-4326-B470-D7C920E5D2D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23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EAA417-3E44-4638-8BCE-C70B126E9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CDBAC1-3588-4DB3-855B-9005667BC0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47272CF-3BCF-4A50-84EB-F7294D3859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12A634E-5799-42EF-85BC-FB8771E2C5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B3E5D6A-BBFD-46E4-8905-F9F163DBC0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CA995FD-30A8-443A-B10A-D4064DA23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5993-2A38-4110-B8A4-FEDC1EA08B8C}" type="datetimeFigureOut">
              <a:rPr lang="en-US" smtClean="0"/>
              <a:t>26-Apr-20</a:t>
            </a:fld>
            <a:endParaRPr lang="en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4CF0322-36A4-41F2-B816-A886E327F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B380E95-E374-4FAC-AB17-74DC35EA4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A18D-22E2-4326-B470-D7C920E5D2D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04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C9AA3D-A585-4D83-8399-BAC6027DD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7B58043-7704-4256-BBC5-596FA800D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5993-2A38-4110-B8A4-FEDC1EA08B8C}" type="datetimeFigureOut">
              <a:rPr lang="en-US" smtClean="0"/>
              <a:t>26-Apr-20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FC02CDB-974F-4699-B074-04E51A60F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42E7D0D-2E14-4F3B-A568-62E2D84E0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A18D-22E2-4326-B470-D7C920E5D2D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69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87380FD-FF3F-4C2E-99AB-37CB03026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5993-2A38-4110-B8A4-FEDC1EA08B8C}" type="datetimeFigureOut">
              <a:rPr lang="en-US" smtClean="0"/>
              <a:t>26-Apr-20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9D962A5-8539-4822-9409-553C18B39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31D69A9-5D81-4654-8ADB-BD3908532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A18D-22E2-4326-B470-D7C920E5D2D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86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645284-7526-4304-92C8-004A6FC1F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503682-887C-4817-8E0F-AF546E8C5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78DBE4E-30DA-482E-9786-1C4D12F21D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6EB9AB6-1778-4F1D-833F-C47D2A7D3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5993-2A38-4110-B8A4-FEDC1EA08B8C}" type="datetimeFigureOut">
              <a:rPr lang="en-US" smtClean="0"/>
              <a:t>26-Apr-20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84137D6-307D-4605-9BD5-CFC5E94C6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E33395-CAAC-414E-AEE8-1BCC85067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A18D-22E2-4326-B470-D7C920E5D2D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20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9DDC2C-DC56-4361-A93F-0AA33F415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8172BEF-EE7F-428E-A023-38A62F3B95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3A75193-854A-468E-9D83-03D75708C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49694D7-0E9A-4D43-9E03-9C45CCFC5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35993-2A38-4110-B8A4-FEDC1EA08B8C}" type="datetimeFigureOut">
              <a:rPr lang="en-US" smtClean="0"/>
              <a:t>26-Apr-20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481914D-5672-4E7B-844D-2F70D24D7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573010B-8C26-4FCD-9378-D64770CE6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A18D-22E2-4326-B470-D7C920E5D2D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433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A88BCD1-752F-430F-B484-6E4D71BD2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AC9189D-8C7B-46F4-8C07-AFC90407CD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359D040-C4D1-459D-AAF4-CDC78FF98E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35993-2A38-4110-B8A4-FEDC1EA08B8C}" type="datetimeFigureOut">
              <a:rPr lang="en-US" smtClean="0"/>
              <a:t>26-Apr-20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47408C-9722-4555-AD69-695510581A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D1F726-14F4-4CB4-9166-209AA2737B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7A18D-22E2-4326-B470-D7C920E5D2D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105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60B8D53A-C317-4B88-B3F9-F235B239F867}"/>
              </a:ext>
            </a:extLst>
          </p:cNvPr>
          <p:cNvSpPr/>
          <p:nvPr/>
        </p:nvSpPr>
        <p:spPr>
          <a:xfrm>
            <a:off x="0" y="6317673"/>
            <a:ext cx="12192000" cy="540327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25000"/>
                  <a:shade val="30000"/>
                  <a:satMod val="115000"/>
                </a:schemeClr>
              </a:gs>
              <a:gs pos="50000">
                <a:schemeClr val="bg2">
                  <a:lumMod val="25000"/>
                  <a:shade val="67500"/>
                  <a:satMod val="115000"/>
                </a:schemeClr>
              </a:gs>
              <a:gs pos="100000">
                <a:schemeClr val="bg2">
                  <a:lumMod val="2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82EA134-715F-4A15-8AD9-30033EA3D0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Importancia de la educación online</a:t>
            </a:r>
            <a:endParaRPr lang="en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12FFE4-7EE4-4622-AAD1-4908ABE99C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Por: Kevin Arnold Arias Figueroa</a:t>
            </a:r>
            <a:endParaRPr lang="en-US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865CB2B-6AEC-4951-9912-EFDA4272FA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516" y="6388936"/>
            <a:ext cx="1512993" cy="40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9017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268B1B-0E84-4AAD-AEF8-C2F47F01A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Educación online vs Educación presencial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DFE423-C61B-4DF4-B8B0-31CB3535A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Se incrementa una mejora considerable en el cuidado medioambiental frente a la educación presencial.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La educación online, a diferencia de la educación presencial, permite una mayor disposición informativa para los estudiantes, a su vez, facilita la interacción oportuna entre educador y aprendiz.</a:t>
            </a:r>
            <a:endParaRPr lang="en-US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86285CC-7CFE-45D5-9C39-52A0F257E4B4}"/>
              </a:ext>
            </a:extLst>
          </p:cNvPr>
          <p:cNvSpPr/>
          <p:nvPr/>
        </p:nvSpPr>
        <p:spPr>
          <a:xfrm>
            <a:off x="0" y="6317673"/>
            <a:ext cx="12192000" cy="540327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25000"/>
                  <a:shade val="30000"/>
                  <a:satMod val="115000"/>
                </a:schemeClr>
              </a:gs>
              <a:gs pos="50000">
                <a:schemeClr val="bg2">
                  <a:lumMod val="25000"/>
                  <a:shade val="67500"/>
                  <a:satMod val="115000"/>
                </a:schemeClr>
              </a:gs>
              <a:gs pos="100000">
                <a:schemeClr val="bg2">
                  <a:lumMod val="2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07A5C52-350E-4F3C-81F8-872B050C56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516" y="6388936"/>
            <a:ext cx="1512993" cy="40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63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311422-A754-4BE9-96C6-E8DD914F0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Educación presencial</a:t>
            </a:r>
            <a:endParaRPr lang="en-US" dirty="0"/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ED74A364-33BC-4BB4-9137-9809AA1115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50499" y="2446171"/>
            <a:ext cx="3491001" cy="275926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7373EEAB-0593-4DEC-9320-1228D957A4B1}"/>
              </a:ext>
            </a:extLst>
          </p:cNvPr>
          <p:cNvSpPr txBox="1"/>
          <p:nvPr/>
        </p:nvSpPr>
        <p:spPr>
          <a:xfrm>
            <a:off x="674255" y="2307746"/>
            <a:ext cx="2914069" cy="3693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Seguimiento educativo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F00DAE4-BB34-4ACB-9A0F-C7E73F6C4E17}"/>
              </a:ext>
            </a:extLst>
          </p:cNvPr>
          <p:cNvSpPr txBox="1"/>
          <p:nvPr/>
        </p:nvSpPr>
        <p:spPr>
          <a:xfrm>
            <a:off x="674255" y="3206826"/>
            <a:ext cx="2914069" cy="3693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Formación personal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034F78FF-9190-4FCE-991C-2325C6220441}"/>
              </a:ext>
            </a:extLst>
          </p:cNvPr>
          <p:cNvSpPr txBox="1"/>
          <p:nvPr/>
        </p:nvSpPr>
        <p:spPr>
          <a:xfrm>
            <a:off x="674255" y="4105906"/>
            <a:ext cx="2914070" cy="3693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Desenvolvimiento social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C516AFD-7D49-48B8-8309-D772962C5920}"/>
              </a:ext>
            </a:extLst>
          </p:cNvPr>
          <p:cNvSpPr txBox="1"/>
          <p:nvPr/>
        </p:nvSpPr>
        <p:spPr>
          <a:xfrm>
            <a:off x="604982" y="5004986"/>
            <a:ext cx="2983341" cy="3693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Prevención de riesgos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16558BBA-8C02-4854-B9F3-498EA5F7A1DC}"/>
              </a:ext>
            </a:extLst>
          </p:cNvPr>
          <p:cNvSpPr/>
          <p:nvPr/>
        </p:nvSpPr>
        <p:spPr>
          <a:xfrm>
            <a:off x="0" y="6317673"/>
            <a:ext cx="12192000" cy="540327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25000"/>
                  <a:shade val="30000"/>
                  <a:satMod val="115000"/>
                </a:schemeClr>
              </a:gs>
              <a:gs pos="50000">
                <a:schemeClr val="bg2">
                  <a:lumMod val="25000"/>
                  <a:shade val="67500"/>
                  <a:satMod val="115000"/>
                </a:schemeClr>
              </a:gs>
              <a:gs pos="100000">
                <a:schemeClr val="bg2">
                  <a:lumMod val="2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5AA6F2CE-1DF8-4E3B-BBB9-0830C30D1F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516" y="6388936"/>
            <a:ext cx="1512993" cy="406718"/>
          </a:xfrm>
          <a:prstGeom prst="rect">
            <a:avLst/>
          </a:prstGeom>
        </p:spPr>
      </p:pic>
      <p:sp>
        <p:nvSpPr>
          <p:cNvPr id="17" name="CuadroTexto 16">
            <a:extLst>
              <a:ext uri="{FF2B5EF4-FFF2-40B4-BE49-F238E27FC236}">
                <a16:creationId xmlns:a16="http://schemas.microsoft.com/office/drawing/2014/main" id="{5069BB33-3CB1-44A8-8DB4-887A7F5E3888}"/>
              </a:ext>
            </a:extLst>
          </p:cNvPr>
          <p:cNvSpPr txBox="1"/>
          <p:nvPr/>
        </p:nvSpPr>
        <p:spPr>
          <a:xfrm>
            <a:off x="8672944" y="2307746"/>
            <a:ext cx="3094181" cy="3693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accent2"/>
                </a:solidFill>
              </a:rPr>
              <a:t>Información voluble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B5078D32-9BB8-4907-A96C-47A9FC24A6D4}"/>
              </a:ext>
            </a:extLst>
          </p:cNvPr>
          <p:cNvSpPr txBox="1"/>
          <p:nvPr/>
        </p:nvSpPr>
        <p:spPr>
          <a:xfrm>
            <a:off x="8672944" y="3206826"/>
            <a:ext cx="3094181" cy="3693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accent2"/>
                </a:solidFill>
              </a:rPr>
              <a:t>Disposición e interés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3FA983D-5DD3-44CB-AFD8-305607CD4B4C}"/>
              </a:ext>
            </a:extLst>
          </p:cNvPr>
          <p:cNvSpPr txBox="1"/>
          <p:nvPr/>
        </p:nvSpPr>
        <p:spPr>
          <a:xfrm>
            <a:off x="8672945" y="4105906"/>
            <a:ext cx="3094181" cy="3693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accent2"/>
                </a:solidFill>
              </a:rPr>
              <a:t>Impacto tecnológico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EA8CB7B-1160-47C6-99AF-F94D753934E2}"/>
              </a:ext>
            </a:extLst>
          </p:cNvPr>
          <p:cNvSpPr txBox="1"/>
          <p:nvPr/>
        </p:nvSpPr>
        <p:spPr>
          <a:xfrm>
            <a:off x="8672945" y="5004986"/>
            <a:ext cx="3094181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accent2"/>
                </a:solidFill>
              </a:rPr>
              <a:t>Impacto medioambiental</a:t>
            </a:r>
          </a:p>
        </p:txBody>
      </p:sp>
      <p:cxnSp>
        <p:nvCxnSpPr>
          <p:cNvPr id="22" name="Conector: angular 21">
            <a:extLst>
              <a:ext uri="{FF2B5EF4-FFF2-40B4-BE49-F238E27FC236}">
                <a16:creationId xmlns:a16="http://schemas.microsoft.com/office/drawing/2014/main" id="{967299A9-6384-46AD-91BE-156D4F2505AA}"/>
              </a:ext>
            </a:extLst>
          </p:cNvPr>
          <p:cNvCxnSpPr>
            <a:stCxn id="8" idx="3"/>
            <a:endCxn id="17" idx="1"/>
          </p:cNvCxnSpPr>
          <p:nvPr/>
        </p:nvCxnSpPr>
        <p:spPr>
          <a:xfrm flipV="1">
            <a:off x="7841500" y="2492413"/>
            <a:ext cx="831444" cy="133339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: angular 23">
            <a:extLst>
              <a:ext uri="{FF2B5EF4-FFF2-40B4-BE49-F238E27FC236}">
                <a16:creationId xmlns:a16="http://schemas.microsoft.com/office/drawing/2014/main" id="{18D5CE60-85A0-4A1A-B797-B511DB1314EB}"/>
              </a:ext>
            </a:extLst>
          </p:cNvPr>
          <p:cNvCxnSpPr>
            <a:stCxn id="8" idx="3"/>
            <a:endCxn id="18" idx="1"/>
          </p:cNvCxnSpPr>
          <p:nvPr/>
        </p:nvCxnSpPr>
        <p:spPr>
          <a:xfrm flipV="1">
            <a:off x="7841500" y="3391493"/>
            <a:ext cx="831444" cy="43431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: angular 25">
            <a:extLst>
              <a:ext uri="{FF2B5EF4-FFF2-40B4-BE49-F238E27FC236}">
                <a16:creationId xmlns:a16="http://schemas.microsoft.com/office/drawing/2014/main" id="{8F49F4F9-A65B-42A0-B373-D6EEA6FFDB5D}"/>
              </a:ext>
            </a:extLst>
          </p:cNvPr>
          <p:cNvCxnSpPr>
            <a:stCxn id="8" idx="3"/>
            <a:endCxn id="19" idx="1"/>
          </p:cNvCxnSpPr>
          <p:nvPr/>
        </p:nvCxnSpPr>
        <p:spPr>
          <a:xfrm>
            <a:off x="7841500" y="3825803"/>
            <a:ext cx="831445" cy="46477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: angular 27">
            <a:extLst>
              <a:ext uri="{FF2B5EF4-FFF2-40B4-BE49-F238E27FC236}">
                <a16:creationId xmlns:a16="http://schemas.microsoft.com/office/drawing/2014/main" id="{24B9ED89-094F-4585-9BD9-9C846BE3C491}"/>
              </a:ext>
            </a:extLst>
          </p:cNvPr>
          <p:cNvCxnSpPr>
            <a:stCxn id="8" idx="3"/>
            <a:endCxn id="20" idx="1"/>
          </p:cNvCxnSpPr>
          <p:nvPr/>
        </p:nvCxnSpPr>
        <p:spPr>
          <a:xfrm>
            <a:off x="7841500" y="3825803"/>
            <a:ext cx="831445" cy="136384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: angular 29">
            <a:extLst>
              <a:ext uri="{FF2B5EF4-FFF2-40B4-BE49-F238E27FC236}">
                <a16:creationId xmlns:a16="http://schemas.microsoft.com/office/drawing/2014/main" id="{C224652C-8812-47E2-9105-6CC2F104F096}"/>
              </a:ext>
            </a:extLst>
          </p:cNvPr>
          <p:cNvCxnSpPr>
            <a:stCxn id="8" idx="1"/>
            <a:endCxn id="9" idx="3"/>
          </p:cNvCxnSpPr>
          <p:nvPr/>
        </p:nvCxnSpPr>
        <p:spPr>
          <a:xfrm rot="10800000">
            <a:off x="3588325" y="2492413"/>
            <a:ext cx="762175" cy="133339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: angular 31">
            <a:extLst>
              <a:ext uri="{FF2B5EF4-FFF2-40B4-BE49-F238E27FC236}">
                <a16:creationId xmlns:a16="http://schemas.microsoft.com/office/drawing/2014/main" id="{5CC711CA-7220-424D-8B41-197F1BF51E7A}"/>
              </a:ext>
            </a:extLst>
          </p:cNvPr>
          <p:cNvCxnSpPr>
            <a:stCxn id="8" idx="1"/>
            <a:endCxn id="11" idx="3"/>
          </p:cNvCxnSpPr>
          <p:nvPr/>
        </p:nvCxnSpPr>
        <p:spPr>
          <a:xfrm rot="10800000">
            <a:off x="3588325" y="3391493"/>
            <a:ext cx="762175" cy="43431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: angular 33">
            <a:extLst>
              <a:ext uri="{FF2B5EF4-FFF2-40B4-BE49-F238E27FC236}">
                <a16:creationId xmlns:a16="http://schemas.microsoft.com/office/drawing/2014/main" id="{3852EC3A-FA5A-49C6-834A-215D281CBB96}"/>
              </a:ext>
            </a:extLst>
          </p:cNvPr>
          <p:cNvCxnSpPr>
            <a:stCxn id="8" idx="1"/>
            <a:endCxn id="13" idx="3"/>
          </p:cNvCxnSpPr>
          <p:nvPr/>
        </p:nvCxnSpPr>
        <p:spPr>
          <a:xfrm rot="10800000" flipV="1">
            <a:off x="3588325" y="3825803"/>
            <a:ext cx="762174" cy="46477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: angular 37">
            <a:extLst>
              <a:ext uri="{FF2B5EF4-FFF2-40B4-BE49-F238E27FC236}">
                <a16:creationId xmlns:a16="http://schemas.microsoft.com/office/drawing/2014/main" id="{54F0507D-4D6D-4AA2-B82F-729A4E481D46}"/>
              </a:ext>
            </a:extLst>
          </p:cNvPr>
          <p:cNvCxnSpPr>
            <a:stCxn id="8" idx="1"/>
            <a:endCxn id="14" idx="3"/>
          </p:cNvCxnSpPr>
          <p:nvPr/>
        </p:nvCxnSpPr>
        <p:spPr>
          <a:xfrm rot="10800000" flipV="1">
            <a:off x="3588323" y="3825803"/>
            <a:ext cx="762176" cy="136385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340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B7DBBF1-2D8D-4CEE-A3A3-BD7B77891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s-ES" dirty="0"/>
              <a:t>Educación online</a:t>
            </a:r>
            <a:endParaRPr lang="en-U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571DC5-BCCA-424C-AAF4-960FA5D225E9}"/>
              </a:ext>
            </a:extLst>
          </p:cNvPr>
          <p:cNvSpPr txBox="1"/>
          <p:nvPr/>
        </p:nvSpPr>
        <p:spPr>
          <a:xfrm>
            <a:off x="674255" y="2307746"/>
            <a:ext cx="2914069" cy="3693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rgbClr val="FFC000"/>
                </a:solidFill>
              </a:rPr>
              <a:t>Seguimiento educativo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DEC0CDA-D254-4E62-ADFB-52760293D0C0}"/>
              </a:ext>
            </a:extLst>
          </p:cNvPr>
          <p:cNvSpPr txBox="1"/>
          <p:nvPr/>
        </p:nvSpPr>
        <p:spPr>
          <a:xfrm>
            <a:off x="674255" y="3206826"/>
            <a:ext cx="2914069" cy="3693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rgbClr val="FFC000"/>
                </a:solidFill>
              </a:rPr>
              <a:t>Formación personal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AA663A9-8167-4088-929D-05219B97349E}"/>
              </a:ext>
            </a:extLst>
          </p:cNvPr>
          <p:cNvSpPr txBox="1"/>
          <p:nvPr/>
        </p:nvSpPr>
        <p:spPr>
          <a:xfrm>
            <a:off x="674255" y="4105906"/>
            <a:ext cx="2914070" cy="3693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rgbClr val="FFC000"/>
                </a:solidFill>
              </a:rPr>
              <a:t>Desenvolvimiento social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11ACCFF-3F08-4B5D-9601-537EBE049F95}"/>
              </a:ext>
            </a:extLst>
          </p:cNvPr>
          <p:cNvSpPr txBox="1"/>
          <p:nvPr/>
        </p:nvSpPr>
        <p:spPr>
          <a:xfrm>
            <a:off x="604982" y="5004986"/>
            <a:ext cx="2983341" cy="3693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rgbClr val="FFC000"/>
                </a:solidFill>
              </a:rPr>
              <a:t>Prevención de riesgos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E97D5296-2AEF-4A01-9BC3-AAD67A16492F}"/>
              </a:ext>
            </a:extLst>
          </p:cNvPr>
          <p:cNvSpPr/>
          <p:nvPr/>
        </p:nvSpPr>
        <p:spPr>
          <a:xfrm>
            <a:off x="0" y="6317673"/>
            <a:ext cx="12192000" cy="540327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25000"/>
                  <a:shade val="30000"/>
                  <a:satMod val="115000"/>
                </a:schemeClr>
              </a:gs>
              <a:gs pos="50000">
                <a:schemeClr val="bg2">
                  <a:lumMod val="25000"/>
                  <a:shade val="67500"/>
                  <a:satMod val="115000"/>
                </a:schemeClr>
              </a:gs>
              <a:gs pos="100000">
                <a:schemeClr val="bg2">
                  <a:lumMod val="2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7C859D90-CFD9-4902-B73B-4E49BE22E4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516" y="6388936"/>
            <a:ext cx="1512993" cy="406718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4C4DBA36-13C9-4A0C-9268-FBA96F71D57A}"/>
              </a:ext>
            </a:extLst>
          </p:cNvPr>
          <p:cNvSpPr txBox="1"/>
          <p:nvPr/>
        </p:nvSpPr>
        <p:spPr>
          <a:xfrm>
            <a:off x="8672944" y="2307746"/>
            <a:ext cx="3094181" cy="3693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accent1"/>
                </a:solidFill>
              </a:rPr>
              <a:t>Información permanente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813416F-D8FF-446C-B476-3E705EB211D3}"/>
              </a:ext>
            </a:extLst>
          </p:cNvPr>
          <p:cNvSpPr txBox="1"/>
          <p:nvPr/>
        </p:nvSpPr>
        <p:spPr>
          <a:xfrm>
            <a:off x="8672944" y="3206826"/>
            <a:ext cx="3094181" cy="3693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accent1"/>
                </a:solidFill>
              </a:rPr>
              <a:t>Disposición e interés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849E944-C0B2-4B66-8724-8708C6862834}"/>
              </a:ext>
            </a:extLst>
          </p:cNvPr>
          <p:cNvSpPr txBox="1"/>
          <p:nvPr/>
        </p:nvSpPr>
        <p:spPr>
          <a:xfrm>
            <a:off x="8672945" y="4105906"/>
            <a:ext cx="3094181" cy="3693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accent1"/>
                </a:solidFill>
              </a:rPr>
              <a:t>Impacto tecnológico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6AEC2BC1-1F4D-49F6-B876-7AE8CEC9AF01}"/>
              </a:ext>
            </a:extLst>
          </p:cNvPr>
          <p:cNvSpPr txBox="1"/>
          <p:nvPr/>
        </p:nvSpPr>
        <p:spPr>
          <a:xfrm>
            <a:off x="8672945" y="5004986"/>
            <a:ext cx="3094181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accent1"/>
                </a:solidFill>
              </a:rPr>
              <a:t>Impacto medioambiental</a:t>
            </a:r>
          </a:p>
        </p:txBody>
      </p:sp>
      <p:cxnSp>
        <p:nvCxnSpPr>
          <p:cNvPr id="16" name="Conector: angular 15">
            <a:extLst>
              <a:ext uri="{FF2B5EF4-FFF2-40B4-BE49-F238E27FC236}">
                <a16:creationId xmlns:a16="http://schemas.microsoft.com/office/drawing/2014/main" id="{2DB9FEAA-458E-4359-ABF1-17F1677D3F24}"/>
              </a:ext>
            </a:extLst>
          </p:cNvPr>
          <p:cNvCxnSpPr>
            <a:cxnSpLocks/>
            <a:endCxn id="12" idx="1"/>
          </p:cNvCxnSpPr>
          <p:nvPr/>
        </p:nvCxnSpPr>
        <p:spPr>
          <a:xfrm flipV="1">
            <a:off x="7841500" y="2492413"/>
            <a:ext cx="831444" cy="133339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: angular 16">
            <a:extLst>
              <a:ext uri="{FF2B5EF4-FFF2-40B4-BE49-F238E27FC236}">
                <a16:creationId xmlns:a16="http://schemas.microsoft.com/office/drawing/2014/main" id="{D12A97FE-49A2-457C-BC89-AADAFA392F34}"/>
              </a:ext>
            </a:extLst>
          </p:cNvPr>
          <p:cNvCxnSpPr>
            <a:cxnSpLocks/>
            <a:endCxn id="13" idx="1"/>
          </p:cNvCxnSpPr>
          <p:nvPr/>
        </p:nvCxnSpPr>
        <p:spPr>
          <a:xfrm flipV="1">
            <a:off x="7841500" y="3391493"/>
            <a:ext cx="831444" cy="43431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: angular 17">
            <a:extLst>
              <a:ext uri="{FF2B5EF4-FFF2-40B4-BE49-F238E27FC236}">
                <a16:creationId xmlns:a16="http://schemas.microsoft.com/office/drawing/2014/main" id="{274A806C-F8DD-4065-82FD-8CAA87D6D08D}"/>
              </a:ext>
            </a:extLst>
          </p:cNvPr>
          <p:cNvCxnSpPr>
            <a:cxnSpLocks/>
            <a:endCxn id="14" idx="1"/>
          </p:cNvCxnSpPr>
          <p:nvPr/>
        </p:nvCxnSpPr>
        <p:spPr>
          <a:xfrm>
            <a:off x="7841500" y="3825803"/>
            <a:ext cx="831445" cy="46477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: angular 18">
            <a:extLst>
              <a:ext uri="{FF2B5EF4-FFF2-40B4-BE49-F238E27FC236}">
                <a16:creationId xmlns:a16="http://schemas.microsoft.com/office/drawing/2014/main" id="{DE2951F6-99DD-4B5B-ADBF-160A7BCD4D3E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7841500" y="3825803"/>
            <a:ext cx="831445" cy="136384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: angular 19">
            <a:extLst>
              <a:ext uri="{FF2B5EF4-FFF2-40B4-BE49-F238E27FC236}">
                <a16:creationId xmlns:a16="http://schemas.microsoft.com/office/drawing/2014/main" id="{EE218F57-25D2-41F6-85CB-EF64A6FE0E23}"/>
              </a:ext>
            </a:extLst>
          </p:cNvPr>
          <p:cNvCxnSpPr>
            <a:cxnSpLocks/>
            <a:endCxn id="6" idx="3"/>
          </p:cNvCxnSpPr>
          <p:nvPr/>
        </p:nvCxnSpPr>
        <p:spPr>
          <a:xfrm rot="10800000">
            <a:off x="3588325" y="2492413"/>
            <a:ext cx="762175" cy="133339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: angular 20">
            <a:extLst>
              <a:ext uri="{FF2B5EF4-FFF2-40B4-BE49-F238E27FC236}">
                <a16:creationId xmlns:a16="http://schemas.microsoft.com/office/drawing/2014/main" id="{6AF7E522-CF35-4047-869C-2D58BB9BEBCD}"/>
              </a:ext>
            </a:extLst>
          </p:cNvPr>
          <p:cNvCxnSpPr>
            <a:cxnSpLocks/>
            <a:endCxn id="7" idx="3"/>
          </p:cNvCxnSpPr>
          <p:nvPr/>
        </p:nvCxnSpPr>
        <p:spPr>
          <a:xfrm rot="10800000">
            <a:off x="3588325" y="3391493"/>
            <a:ext cx="762175" cy="43431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: angular 21">
            <a:extLst>
              <a:ext uri="{FF2B5EF4-FFF2-40B4-BE49-F238E27FC236}">
                <a16:creationId xmlns:a16="http://schemas.microsoft.com/office/drawing/2014/main" id="{DA346027-7C28-42B0-AAB9-562C484912A6}"/>
              </a:ext>
            </a:extLst>
          </p:cNvPr>
          <p:cNvCxnSpPr>
            <a:cxnSpLocks/>
            <a:endCxn id="8" idx="3"/>
          </p:cNvCxnSpPr>
          <p:nvPr/>
        </p:nvCxnSpPr>
        <p:spPr>
          <a:xfrm rot="10800000" flipV="1">
            <a:off x="3588325" y="3825803"/>
            <a:ext cx="762174" cy="46477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: angular 22">
            <a:extLst>
              <a:ext uri="{FF2B5EF4-FFF2-40B4-BE49-F238E27FC236}">
                <a16:creationId xmlns:a16="http://schemas.microsoft.com/office/drawing/2014/main" id="{AB37881A-8FB7-4095-9E7B-76CFCB095A24}"/>
              </a:ext>
            </a:extLst>
          </p:cNvPr>
          <p:cNvCxnSpPr>
            <a:cxnSpLocks/>
            <a:endCxn id="9" idx="3"/>
          </p:cNvCxnSpPr>
          <p:nvPr/>
        </p:nvCxnSpPr>
        <p:spPr>
          <a:xfrm rot="10800000" flipV="1">
            <a:off x="3588323" y="3825803"/>
            <a:ext cx="762176" cy="136385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Marcador de contenido 26">
            <a:extLst>
              <a:ext uri="{FF2B5EF4-FFF2-40B4-BE49-F238E27FC236}">
                <a16:creationId xmlns:a16="http://schemas.microsoft.com/office/drawing/2014/main" id="{7315B9F8-BF52-4A25-996A-7B522D9889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310656" y="2372991"/>
            <a:ext cx="3570688" cy="29056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999973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65981A-8B0A-47D3-A372-9A0C30741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Oportunidad en la educación online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B3500B-349E-47A4-853F-EB68D60EE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1939"/>
          </a:xfrm>
        </p:spPr>
        <p:txBody>
          <a:bodyPr/>
          <a:lstStyle/>
          <a:p>
            <a:pPr marL="0" indent="0" algn="ctr">
              <a:buNone/>
            </a:pPr>
            <a:r>
              <a:rPr lang="es-ES" dirty="0"/>
              <a:t>Independización laboral y percepción de ingresos económicos.</a:t>
            </a:r>
            <a:endParaRPr lang="en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23E9F57-56C4-45ED-86E7-E4DF4C4DB8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4818" y="2637991"/>
            <a:ext cx="3771065" cy="3162461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4DB69D4C-4524-4E75-9094-AFFD794E6F77}"/>
              </a:ext>
            </a:extLst>
          </p:cNvPr>
          <p:cNvSpPr/>
          <p:nvPr/>
        </p:nvSpPr>
        <p:spPr>
          <a:xfrm>
            <a:off x="0" y="6317673"/>
            <a:ext cx="12192000" cy="540327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25000"/>
                  <a:shade val="30000"/>
                  <a:satMod val="115000"/>
                </a:schemeClr>
              </a:gs>
              <a:gs pos="50000">
                <a:schemeClr val="bg2">
                  <a:lumMod val="25000"/>
                  <a:shade val="67500"/>
                  <a:satMod val="115000"/>
                </a:schemeClr>
              </a:gs>
              <a:gs pos="100000">
                <a:schemeClr val="bg2">
                  <a:lumMod val="2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F52698D-2A8E-49D0-803B-F3DD1D36FE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516" y="6388936"/>
            <a:ext cx="1512993" cy="406718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EED70839-B258-4A3A-9912-0F2D89345B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4417" y="3029744"/>
            <a:ext cx="2039099" cy="1948873"/>
          </a:xfrm>
          <a:prstGeom prst="rect">
            <a:avLst/>
          </a:prstGeom>
        </p:spPr>
      </p:pic>
      <p:sp>
        <p:nvSpPr>
          <p:cNvPr id="18" name="Flecha: a la derecha 17">
            <a:extLst>
              <a:ext uri="{FF2B5EF4-FFF2-40B4-BE49-F238E27FC236}">
                <a16:creationId xmlns:a16="http://schemas.microsoft.com/office/drawing/2014/main" id="{D3D84C4E-A870-45AE-B4A6-2D7CD697F1FE}"/>
              </a:ext>
            </a:extLst>
          </p:cNvPr>
          <p:cNvSpPr/>
          <p:nvPr/>
        </p:nvSpPr>
        <p:spPr>
          <a:xfrm rot="10800000">
            <a:off x="5689598" y="3734014"/>
            <a:ext cx="2697019" cy="540327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195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117</Words>
  <Application>Microsoft Office PowerPoint</Application>
  <PresentationFormat>Panorámica</PresentationFormat>
  <Paragraphs>26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Importancia de la educación online</vt:lpstr>
      <vt:lpstr>Educación online vs Educación presencial</vt:lpstr>
      <vt:lpstr>Educación presencial</vt:lpstr>
      <vt:lpstr>Educación online</vt:lpstr>
      <vt:lpstr>Oportunidad en la educación online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Importancia de la educación online</dc:title>
  <dc:creator>Kevin Arnold Arias Figueroa</dc:creator>
  <cp:lastModifiedBy>Kevin Arnold Arias Figueroa</cp:lastModifiedBy>
  <cp:revision>8</cp:revision>
  <dcterms:created xsi:type="dcterms:W3CDTF">2020-04-26T20:00:21Z</dcterms:created>
  <dcterms:modified xsi:type="dcterms:W3CDTF">2020-04-26T22:18:04Z</dcterms:modified>
</cp:coreProperties>
</file>