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9"/>
  </p:notesMasterIdLst>
  <p:sldIdLst>
    <p:sldId id="256" r:id="rId2"/>
    <p:sldId id="262" r:id="rId3"/>
    <p:sldId id="274" r:id="rId4"/>
    <p:sldId id="275" r:id="rId5"/>
    <p:sldId id="269" r:id="rId6"/>
    <p:sldId id="276" r:id="rId7"/>
    <p:sldId id="27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2" autoAdjust="0"/>
  </p:normalViewPr>
  <p:slideViewPr>
    <p:cSldViewPr snapToGrid="0">
      <p:cViewPr varScale="1">
        <p:scale>
          <a:sx n="78" d="100"/>
          <a:sy n="78" d="100"/>
        </p:scale>
        <p:origin x="778" y="77"/>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1B6DD-BB9C-4AA6-BBA4-05C4B870F5A6}" type="datetimeFigureOut">
              <a:rPr lang="en-US" smtClean="0"/>
              <a:t>01-Sep-21</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91D00-3C08-4ED5-8709-FC8129E16221}" type="slidenum">
              <a:rPr lang="en-US" smtClean="0"/>
              <a:t>‹Nº›</a:t>
            </a:fld>
            <a:endParaRPr lang="en-US"/>
          </a:p>
        </p:txBody>
      </p:sp>
    </p:spTree>
    <p:extLst>
      <p:ext uri="{BB962C8B-B14F-4D97-AF65-F5344CB8AC3E}">
        <p14:creationId xmlns:p14="http://schemas.microsoft.com/office/powerpoint/2010/main" val="1638370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6AE13D-902A-434A-89D8-A14EA7B548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090CD7BF-C0D2-4EE8-A5BD-36511AB45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2123DAAB-1D65-4C53-9FA4-C722A6E595AE}"/>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5" name="Marcador de pie de página 4">
            <a:extLst>
              <a:ext uri="{FF2B5EF4-FFF2-40B4-BE49-F238E27FC236}">
                <a16:creationId xmlns:a16="http://schemas.microsoft.com/office/drawing/2014/main" id="{F9CDB3E3-DA66-4669-9213-5FE2D3E634E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B4BFCF6-E135-4F15-81C7-7589294E3E8B}"/>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119132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5E2CAA-233A-4ED6-9CE8-FF8A47836E0A}"/>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6A11DDB9-197E-4474-9F9B-5B0C17AE7076}"/>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1B4FFBBD-429F-466C-A5BD-8540AC3A1E97}"/>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5" name="Marcador de pie de página 4">
            <a:extLst>
              <a:ext uri="{FF2B5EF4-FFF2-40B4-BE49-F238E27FC236}">
                <a16:creationId xmlns:a16="http://schemas.microsoft.com/office/drawing/2014/main" id="{7B8601D9-C6CE-4CB1-94B0-20AD3465F521}"/>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33F5ADCE-91EA-4004-B426-7261D1175ADB}"/>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147503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1701E4A-0EA4-4F43-ABC6-CFDE32D011D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1F718494-DFB7-44BE-97FB-A01A8ACD5414}"/>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D71B7887-D6BB-419A-9618-E9139CB35EA6}"/>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5" name="Marcador de pie de página 4">
            <a:extLst>
              <a:ext uri="{FF2B5EF4-FFF2-40B4-BE49-F238E27FC236}">
                <a16:creationId xmlns:a16="http://schemas.microsoft.com/office/drawing/2014/main" id="{4A4D13CC-40B4-4C93-AD71-2D10CE8B2172}"/>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EA19B99-4EC3-4B8C-934D-A8DD17E1F389}"/>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58462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8513D5-38EE-432A-B0B6-816B2B5A2175}"/>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BF603395-F2FA-437E-8629-5FBC0453C790}"/>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AB92AE91-1F28-4ACE-BEDA-70CDF056254E}"/>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5" name="Marcador de pie de página 4">
            <a:extLst>
              <a:ext uri="{FF2B5EF4-FFF2-40B4-BE49-F238E27FC236}">
                <a16:creationId xmlns:a16="http://schemas.microsoft.com/office/drawing/2014/main" id="{9E1CAFD8-3168-440B-A009-C25F8D86E0E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E406358B-2E61-4737-8E34-3626E97F0445}"/>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4189273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AABC7-9531-40C5-9524-5DD470E5FF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65AB4CDA-DF40-4ED5-81A0-7D396F5220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8FD0EABB-E39A-4301-805E-FBE2305425AC}"/>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5" name="Marcador de pie de página 4">
            <a:extLst>
              <a:ext uri="{FF2B5EF4-FFF2-40B4-BE49-F238E27FC236}">
                <a16:creationId xmlns:a16="http://schemas.microsoft.com/office/drawing/2014/main" id="{E1C9ECAE-B5F7-44E4-B490-46FD0B0F19DE}"/>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63E771A0-E016-4282-9B39-7FB0BA9B1DA7}"/>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191480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A1BB45-AE53-4BF6-A155-0C69790D0ED5}"/>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6D26011E-B899-42C6-AF60-E5BF06AEF211}"/>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6F53510E-5A00-4FEA-8892-D6970342AE55}"/>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151A9A3D-AA9C-4420-A208-FADC78BDE261}"/>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6" name="Marcador de pie de página 5">
            <a:extLst>
              <a:ext uri="{FF2B5EF4-FFF2-40B4-BE49-F238E27FC236}">
                <a16:creationId xmlns:a16="http://schemas.microsoft.com/office/drawing/2014/main" id="{3E7EDA60-1D38-4FC5-AA6A-E741CE62082A}"/>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924C4FE5-6A9E-4E98-973F-91C579AA40E0}"/>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157052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9F5F58-1444-4918-A1D5-D095C09DCE1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3344BF35-4AAF-4E9E-8F26-4DAD910379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30DD7CCE-A3AD-4FB3-B4BE-027567C97508}"/>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22BC2C1E-8251-47FB-9F69-B631B7D2B0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35B771D5-04FD-44DF-B332-0F4FDF48AD5C}"/>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F65D8CC5-EA1B-4AF9-B9E2-250F24262FDF}"/>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8" name="Marcador de pie de página 7">
            <a:extLst>
              <a:ext uri="{FF2B5EF4-FFF2-40B4-BE49-F238E27FC236}">
                <a16:creationId xmlns:a16="http://schemas.microsoft.com/office/drawing/2014/main" id="{7A59B928-994C-4728-9D4A-7DBAD2371357}"/>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9E6CF1FA-9BC5-4AFF-8D08-9A798F358DCA}"/>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424094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980F0A-0DDB-4472-8829-E671B932C2DB}"/>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E2E13C35-5874-47DB-8CA6-E70078DABE59}"/>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4" name="Marcador de pie de página 3">
            <a:extLst>
              <a:ext uri="{FF2B5EF4-FFF2-40B4-BE49-F238E27FC236}">
                <a16:creationId xmlns:a16="http://schemas.microsoft.com/office/drawing/2014/main" id="{C95C5AEB-7577-4276-B024-CAE0B513571D}"/>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CC3F013B-2AEE-434B-A583-C2D399A15D5A}"/>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3361781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62A2990-1175-43E9-AAC7-AF4E54588420}"/>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3" name="Marcador de pie de página 2">
            <a:extLst>
              <a:ext uri="{FF2B5EF4-FFF2-40B4-BE49-F238E27FC236}">
                <a16:creationId xmlns:a16="http://schemas.microsoft.com/office/drawing/2014/main" id="{C832A3AD-A001-4ABD-8F5C-8190BD266C2B}"/>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DD4FF380-7916-4C4D-8563-5D02E1F5E300}"/>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76061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C238A-7896-4242-9A4D-E8304C01C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E06F40AD-4176-47D1-AB40-5324F6AD86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03A40BAB-D2C4-46EF-BE99-5213BD860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9264F73F-7D88-41A4-8102-701FB8A73776}"/>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6" name="Marcador de pie de página 5">
            <a:extLst>
              <a:ext uri="{FF2B5EF4-FFF2-40B4-BE49-F238E27FC236}">
                <a16:creationId xmlns:a16="http://schemas.microsoft.com/office/drawing/2014/main" id="{A388C668-B3B1-4F0A-9EB3-92668794D3CF}"/>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6A2AB29B-DAF8-4ACF-A42A-78BFFBE1338D}"/>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1556683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606CAE-CD35-4770-AC77-5F80BAB349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D45614AE-2393-494A-B80F-196AE1921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C158A081-7688-4E1E-A0EF-08D1F4CCA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FDEA7712-21A8-452A-9350-53E55BBBBA18}"/>
              </a:ext>
            </a:extLst>
          </p:cNvPr>
          <p:cNvSpPr>
            <a:spLocks noGrp="1"/>
          </p:cNvSpPr>
          <p:nvPr>
            <p:ph type="dt" sz="half" idx="10"/>
          </p:nvPr>
        </p:nvSpPr>
        <p:spPr/>
        <p:txBody>
          <a:bodyPr/>
          <a:lstStyle/>
          <a:p>
            <a:fld id="{A6C1B484-7FFF-405E-9615-673E57A4BA52}" type="datetimeFigureOut">
              <a:rPr lang="en-US" smtClean="0"/>
              <a:t>01-Sep-21</a:t>
            </a:fld>
            <a:endParaRPr lang="en-US"/>
          </a:p>
        </p:txBody>
      </p:sp>
      <p:sp>
        <p:nvSpPr>
          <p:cNvPr id="6" name="Marcador de pie de página 5">
            <a:extLst>
              <a:ext uri="{FF2B5EF4-FFF2-40B4-BE49-F238E27FC236}">
                <a16:creationId xmlns:a16="http://schemas.microsoft.com/office/drawing/2014/main" id="{4BE07EDF-4239-45F3-9E69-1573AB379636}"/>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49C59FA1-DC96-41B3-B569-4D6653B5C2DD}"/>
              </a:ext>
            </a:extLst>
          </p:cNvPr>
          <p:cNvSpPr>
            <a:spLocks noGrp="1"/>
          </p:cNvSpPr>
          <p:nvPr>
            <p:ph type="sldNum" sz="quarter" idx="12"/>
          </p:nvPr>
        </p:nvSpPr>
        <p:spPr/>
        <p:txBody>
          <a:bodyPr/>
          <a:lstStyle/>
          <a:p>
            <a:fld id="{21C1E31A-96EE-4674-AC96-988A4E228753}" type="slidenum">
              <a:rPr lang="en-US" smtClean="0"/>
              <a:t>‹Nº›</a:t>
            </a:fld>
            <a:endParaRPr lang="en-US"/>
          </a:p>
        </p:txBody>
      </p:sp>
    </p:spTree>
    <p:extLst>
      <p:ext uri="{BB962C8B-B14F-4D97-AF65-F5344CB8AC3E}">
        <p14:creationId xmlns:p14="http://schemas.microsoft.com/office/powerpoint/2010/main" val="28178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BD647F7-D2AA-4493-9B41-AC42B03CF5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8F23B4C4-3C3E-4EF3-9F8E-F6ACB25B0C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A178F78D-9A14-469B-9B13-14EB0A460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1B484-7FFF-405E-9615-673E57A4BA52}" type="datetimeFigureOut">
              <a:rPr lang="en-US" smtClean="0"/>
              <a:t>01-Sep-21</a:t>
            </a:fld>
            <a:endParaRPr lang="en-US"/>
          </a:p>
        </p:txBody>
      </p:sp>
      <p:sp>
        <p:nvSpPr>
          <p:cNvPr id="5" name="Marcador de pie de página 4">
            <a:extLst>
              <a:ext uri="{FF2B5EF4-FFF2-40B4-BE49-F238E27FC236}">
                <a16:creationId xmlns:a16="http://schemas.microsoft.com/office/drawing/2014/main" id="{1943CD06-CC3C-4476-B6B7-5D30D187C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5A498645-2175-4056-A69D-E858A13C12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C1E31A-96EE-4674-AC96-988A4E228753}" type="slidenum">
              <a:rPr lang="en-US" smtClean="0"/>
              <a:t>‹Nº›</a:t>
            </a:fld>
            <a:endParaRPr lang="en-US"/>
          </a:p>
        </p:txBody>
      </p:sp>
    </p:spTree>
    <p:extLst>
      <p:ext uri="{BB962C8B-B14F-4D97-AF65-F5344CB8AC3E}">
        <p14:creationId xmlns:p14="http://schemas.microsoft.com/office/powerpoint/2010/main" val="2532192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112B8A9-D213-474D-9A60-DCE7847C3C2C}"/>
              </a:ext>
            </a:extLst>
          </p:cNvPr>
          <p:cNvSpPr/>
          <p:nvPr/>
        </p:nvSpPr>
        <p:spPr>
          <a:xfrm>
            <a:off x="9583669" y="1"/>
            <a:ext cx="624361"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C71CCDEE-E970-4B91-B372-3A038AD405F3}"/>
              </a:ext>
            </a:extLst>
          </p:cNvPr>
          <p:cNvPicPr>
            <a:picLocks noChangeAspect="1"/>
          </p:cNvPicPr>
          <p:nvPr/>
        </p:nvPicPr>
        <p:blipFill>
          <a:blip r:embed="rId2"/>
          <a:stretch>
            <a:fillRect/>
          </a:stretch>
        </p:blipFill>
        <p:spPr>
          <a:xfrm>
            <a:off x="1299981" y="2202854"/>
            <a:ext cx="1676900" cy="1676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63036C43-A571-4BC7-A15C-E7E8666163AD}"/>
              </a:ext>
            </a:extLst>
          </p:cNvPr>
          <p:cNvSpPr>
            <a:spLocks noGrp="1"/>
          </p:cNvSpPr>
          <p:nvPr>
            <p:ph type="ctrTitle"/>
          </p:nvPr>
        </p:nvSpPr>
        <p:spPr>
          <a:xfrm>
            <a:off x="3198986" y="2446017"/>
            <a:ext cx="8356059" cy="1399063"/>
          </a:xfrm>
        </p:spPr>
        <p:txBody>
          <a:bodyPr>
            <a:normAutofit fontScale="90000"/>
          </a:bodyPr>
          <a:lstStyle/>
          <a:p>
            <a:pPr algn="just"/>
            <a:r>
              <a:rPr lang="es-ES" dirty="0"/>
              <a:t>Desarrollo de videojuegos con </a:t>
            </a:r>
            <a:r>
              <a:rPr lang="es-ES" dirty="0" err="1"/>
              <a:t>Unreal</a:t>
            </a:r>
            <a:r>
              <a:rPr lang="es-ES" dirty="0"/>
              <a:t> </a:t>
            </a:r>
            <a:r>
              <a:rPr lang="es-ES" dirty="0" err="1"/>
              <a:t>Engine</a:t>
            </a:r>
            <a:endParaRPr lang="en-US" dirty="0"/>
          </a:p>
        </p:txBody>
      </p:sp>
      <p:sp>
        <p:nvSpPr>
          <p:cNvPr id="3" name="Subtítulo 2">
            <a:extLst>
              <a:ext uri="{FF2B5EF4-FFF2-40B4-BE49-F238E27FC236}">
                <a16:creationId xmlns:a16="http://schemas.microsoft.com/office/drawing/2014/main" id="{3B6F62E9-5E02-488B-B54A-E0DBB61CD422}"/>
              </a:ext>
            </a:extLst>
          </p:cNvPr>
          <p:cNvSpPr>
            <a:spLocks noGrp="1"/>
          </p:cNvSpPr>
          <p:nvPr>
            <p:ph type="subTitle" idx="1"/>
          </p:nvPr>
        </p:nvSpPr>
        <p:spPr>
          <a:xfrm>
            <a:off x="7228852" y="4196210"/>
            <a:ext cx="4326193" cy="488184"/>
          </a:xfrm>
        </p:spPr>
        <p:txBody>
          <a:bodyPr>
            <a:normAutofit fontScale="85000" lnSpcReduction="10000"/>
          </a:bodyPr>
          <a:lstStyle/>
          <a:p>
            <a:pPr algn="just"/>
            <a:r>
              <a:rPr lang="es-ES" i="1" dirty="0">
                <a:solidFill>
                  <a:schemeClr val="bg2">
                    <a:lumMod val="50000"/>
                  </a:schemeClr>
                </a:solidFill>
              </a:rPr>
              <a:t>Por: </a:t>
            </a:r>
            <a:r>
              <a:rPr lang="es-ES" i="1" dirty="0" err="1">
                <a:solidFill>
                  <a:schemeClr val="bg2">
                    <a:lumMod val="50000"/>
                  </a:schemeClr>
                </a:solidFill>
              </a:rPr>
              <a:t>Mag</a:t>
            </a:r>
            <a:r>
              <a:rPr lang="es-ES" i="1" dirty="0">
                <a:solidFill>
                  <a:schemeClr val="bg2">
                    <a:lumMod val="50000"/>
                  </a:schemeClr>
                </a:solidFill>
              </a:rPr>
              <a:t>. Kevin Arnold Arias Figueroa</a:t>
            </a:r>
            <a:endParaRPr lang="en-US" i="1" dirty="0">
              <a:solidFill>
                <a:schemeClr val="bg2">
                  <a:lumMod val="50000"/>
                </a:schemeClr>
              </a:solidFill>
            </a:endParaRPr>
          </a:p>
        </p:txBody>
      </p:sp>
      <p:sp>
        <p:nvSpPr>
          <p:cNvPr id="11" name="Rectángulo 10">
            <a:extLst>
              <a:ext uri="{FF2B5EF4-FFF2-40B4-BE49-F238E27FC236}">
                <a16:creationId xmlns:a16="http://schemas.microsoft.com/office/drawing/2014/main" id="{43F77047-92E8-46A5-91BC-0A7D6E4BAAF8}"/>
              </a:ext>
            </a:extLst>
          </p:cNvPr>
          <p:cNvSpPr/>
          <p:nvPr/>
        </p:nvSpPr>
        <p:spPr>
          <a:xfrm>
            <a:off x="10223771" y="0"/>
            <a:ext cx="1968230"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BCC99EE2-840A-4226-8F4A-C6FDFB7DD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989" y="41680"/>
            <a:ext cx="1887793" cy="571057"/>
          </a:xfrm>
          <a:prstGeom prst="rect">
            <a:avLst/>
          </a:prstGeom>
        </p:spPr>
      </p:pic>
      <p:pic>
        <p:nvPicPr>
          <p:cNvPr id="1026" name="Picture 2" descr="SHOMY - ING. INFORMATICA Y SISTEMAS - UNAMBA: ing. informática y sistemas  unamba">
            <a:extLst>
              <a:ext uri="{FF2B5EF4-FFF2-40B4-BE49-F238E27FC236}">
                <a16:creationId xmlns:a16="http://schemas.microsoft.com/office/drawing/2014/main" id="{51674160-611C-4788-A82F-638F0C42A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430" y="31848"/>
            <a:ext cx="593768" cy="57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1488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87816BF-54F1-48DC-84A0-E05BF9918F10}"/>
              </a:ext>
            </a:extLst>
          </p:cNvPr>
          <p:cNvSpPr txBox="1"/>
          <p:nvPr/>
        </p:nvSpPr>
        <p:spPr>
          <a:xfrm>
            <a:off x="603114" y="856038"/>
            <a:ext cx="10972799" cy="523220"/>
          </a:xfrm>
          <a:prstGeom prst="rect">
            <a:avLst/>
          </a:prstGeom>
          <a:noFill/>
        </p:spPr>
        <p:txBody>
          <a:bodyPr wrap="square" rtlCol="0">
            <a:spAutoFit/>
          </a:bodyPr>
          <a:lstStyle/>
          <a:p>
            <a:pPr algn="ctr"/>
            <a:r>
              <a:rPr lang="es-ES" sz="2800" dirty="0" err="1"/>
              <a:t>Unreal</a:t>
            </a:r>
            <a:r>
              <a:rPr lang="es-ES" sz="2800" dirty="0"/>
              <a:t> </a:t>
            </a:r>
            <a:r>
              <a:rPr lang="es-ES" sz="2800" dirty="0" err="1"/>
              <a:t>engine</a:t>
            </a:r>
            <a:endParaRPr lang="es-ES" sz="2800" dirty="0"/>
          </a:p>
        </p:txBody>
      </p:sp>
      <p:sp>
        <p:nvSpPr>
          <p:cNvPr id="13" name="CuadroTexto 12">
            <a:extLst>
              <a:ext uri="{FF2B5EF4-FFF2-40B4-BE49-F238E27FC236}">
                <a16:creationId xmlns:a16="http://schemas.microsoft.com/office/drawing/2014/main" id="{12A037FC-F247-42B6-8BA1-748548FA5C04}"/>
              </a:ext>
            </a:extLst>
          </p:cNvPr>
          <p:cNvSpPr txBox="1"/>
          <p:nvPr/>
        </p:nvSpPr>
        <p:spPr>
          <a:xfrm>
            <a:off x="603115" y="1918421"/>
            <a:ext cx="10972800" cy="646331"/>
          </a:xfrm>
          <a:prstGeom prst="rect">
            <a:avLst/>
          </a:prstGeom>
          <a:noFill/>
        </p:spPr>
        <p:txBody>
          <a:bodyPr wrap="square" rtlCol="0">
            <a:spAutoFit/>
          </a:bodyPr>
          <a:lstStyle/>
          <a:p>
            <a:pPr algn="just"/>
            <a:r>
              <a:rPr lang="es-ES" dirty="0"/>
              <a:t>Motor de videojuegos construido en C</a:t>
            </a:r>
            <a:r>
              <a:rPr lang="en-US" dirty="0"/>
              <a:t>++ </a:t>
            </a:r>
            <a:r>
              <a:rPr lang="en-US" dirty="0" err="1"/>
              <a:t>desarrollado</a:t>
            </a:r>
            <a:r>
              <a:rPr lang="en-US" dirty="0"/>
              <a:t> por la </a:t>
            </a:r>
            <a:r>
              <a:rPr lang="en-US" dirty="0" err="1"/>
              <a:t>compa</a:t>
            </a:r>
            <a:r>
              <a:rPr lang="es-ES" dirty="0" err="1"/>
              <a:t>ñía</a:t>
            </a:r>
            <a:r>
              <a:rPr lang="es-ES" dirty="0"/>
              <a:t> </a:t>
            </a:r>
            <a:r>
              <a:rPr lang="en-US" dirty="0"/>
              <a:t>Epic Games con </a:t>
            </a:r>
            <a:r>
              <a:rPr lang="en-US" dirty="0" err="1"/>
              <a:t>su</a:t>
            </a:r>
            <a:r>
              <a:rPr lang="en-US" dirty="0"/>
              <a:t> </a:t>
            </a:r>
            <a:r>
              <a:rPr lang="en-US" dirty="0" err="1"/>
              <a:t>última</a:t>
            </a:r>
            <a:r>
              <a:rPr lang="en-US" dirty="0"/>
              <a:t> </a:t>
            </a:r>
            <a:r>
              <a:rPr lang="en-US" dirty="0" err="1"/>
              <a:t>versión</a:t>
            </a:r>
            <a:r>
              <a:rPr lang="en-US" dirty="0"/>
              <a:t> </a:t>
            </a:r>
            <a:r>
              <a:rPr lang="en-US" dirty="0" err="1"/>
              <a:t>estable</a:t>
            </a:r>
            <a:r>
              <a:rPr lang="en-US" dirty="0"/>
              <a:t> 4.27.0 y </a:t>
            </a:r>
            <a:r>
              <a:rPr lang="en-US" dirty="0" err="1"/>
              <a:t>actualmente</a:t>
            </a:r>
            <a:r>
              <a:rPr lang="en-US" dirty="0"/>
              <a:t> con la version 5 </a:t>
            </a:r>
            <a:r>
              <a:rPr lang="en-US" dirty="0" err="1"/>
              <a:t>en</a:t>
            </a:r>
            <a:r>
              <a:rPr lang="en-US" dirty="0"/>
              <a:t> </a:t>
            </a:r>
            <a:r>
              <a:rPr lang="en-US" dirty="0" err="1"/>
              <a:t>desarrollo</a:t>
            </a:r>
            <a:r>
              <a:rPr lang="en-US" dirty="0"/>
              <a:t>.</a:t>
            </a:r>
            <a:endParaRPr lang="es-ES" dirty="0"/>
          </a:p>
        </p:txBody>
      </p:sp>
      <p:pic>
        <p:nvPicPr>
          <p:cNvPr id="14" name="Imagen 13">
            <a:extLst>
              <a:ext uri="{FF2B5EF4-FFF2-40B4-BE49-F238E27FC236}">
                <a16:creationId xmlns:a16="http://schemas.microsoft.com/office/drawing/2014/main" id="{502CB72A-D30D-4F1F-9B80-5C5E5867B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403" y="2804148"/>
            <a:ext cx="6231194" cy="3497099"/>
          </a:xfrm>
          <a:prstGeom prst="rect">
            <a:avLst/>
          </a:prstGeom>
          <a:ln>
            <a:noFill/>
          </a:ln>
          <a:effectLst>
            <a:outerShdw blurRad="292100" dist="139700" dir="2700000" algn="tl" rotWithShape="0">
              <a:srgbClr val="333333">
                <a:alpha val="65000"/>
              </a:srgbClr>
            </a:outerShdw>
          </a:effectLst>
        </p:spPr>
      </p:pic>
      <p:sp>
        <p:nvSpPr>
          <p:cNvPr id="11" name="Rectángulo 10">
            <a:extLst>
              <a:ext uri="{FF2B5EF4-FFF2-40B4-BE49-F238E27FC236}">
                <a16:creationId xmlns:a16="http://schemas.microsoft.com/office/drawing/2014/main" id="{54411A45-C0F9-4208-B14E-9411CA1E4247}"/>
              </a:ext>
            </a:extLst>
          </p:cNvPr>
          <p:cNvSpPr/>
          <p:nvPr/>
        </p:nvSpPr>
        <p:spPr>
          <a:xfrm>
            <a:off x="9583669" y="1"/>
            <a:ext cx="624361"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11">
            <a:extLst>
              <a:ext uri="{FF2B5EF4-FFF2-40B4-BE49-F238E27FC236}">
                <a16:creationId xmlns:a16="http://schemas.microsoft.com/office/drawing/2014/main" id="{C6D25F05-4B22-4914-89F6-ECF01979D69C}"/>
              </a:ext>
            </a:extLst>
          </p:cNvPr>
          <p:cNvSpPr/>
          <p:nvPr/>
        </p:nvSpPr>
        <p:spPr>
          <a:xfrm>
            <a:off x="10223771" y="0"/>
            <a:ext cx="1968230"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B0CBDEED-28C7-4EC0-999C-D37DD906C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989" y="41680"/>
            <a:ext cx="1887793" cy="571057"/>
          </a:xfrm>
          <a:prstGeom prst="rect">
            <a:avLst/>
          </a:prstGeom>
        </p:spPr>
      </p:pic>
      <p:pic>
        <p:nvPicPr>
          <p:cNvPr id="16" name="Picture 2" descr="SHOMY - ING. INFORMATICA Y SISTEMAS - UNAMBA: ing. informática y sistemas  unamba">
            <a:extLst>
              <a:ext uri="{FF2B5EF4-FFF2-40B4-BE49-F238E27FC236}">
                <a16:creationId xmlns:a16="http://schemas.microsoft.com/office/drawing/2014/main" id="{F67CD3B2-C295-4804-8146-D58519860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430" y="31848"/>
            <a:ext cx="593768" cy="57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2029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87816BF-54F1-48DC-84A0-E05BF9918F10}"/>
              </a:ext>
            </a:extLst>
          </p:cNvPr>
          <p:cNvSpPr txBox="1"/>
          <p:nvPr/>
        </p:nvSpPr>
        <p:spPr>
          <a:xfrm>
            <a:off x="603114" y="856038"/>
            <a:ext cx="10972799" cy="523220"/>
          </a:xfrm>
          <a:prstGeom prst="rect">
            <a:avLst/>
          </a:prstGeom>
          <a:noFill/>
        </p:spPr>
        <p:txBody>
          <a:bodyPr wrap="square" rtlCol="0">
            <a:spAutoFit/>
          </a:bodyPr>
          <a:lstStyle/>
          <a:p>
            <a:pPr algn="ctr"/>
            <a:r>
              <a:rPr lang="es-ES" sz="2800" dirty="0"/>
              <a:t>Motor de videojuegos</a:t>
            </a:r>
          </a:p>
        </p:txBody>
      </p:sp>
      <p:sp>
        <p:nvSpPr>
          <p:cNvPr id="6" name="CuadroTexto 5">
            <a:extLst>
              <a:ext uri="{FF2B5EF4-FFF2-40B4-BE49-F238E27FC236}">
                <a16:creationId xmlns:a16="http://schemas.microsoft.com/office/drawing/2014/main" id="{2A0F0828-5DDA-4707-BC52-B942A2942942}"/>
              </a:ext>
            </a:extLst>
          </p:cNvPr>
          <p:cNvSpPr txBox="1"/>
          <p:nvPr/>
        </p:nvSpPr>
        <p:spPr>
          <a:xfrm>
            <a:off x="603115" y="1918421"/>
            <a:ext cx="10972800" cy="646331"/>
          </a:xfrm>
          <a:prstGeom prst="rect">
            <a:avLst/>
          </a:prstGeom>
          <a:noFill/>
        </p:spPr>
        <p:txBody>
          <a:bodyPr wrap="square" rtlCol="0">
            <a:spAutoFit/>
          </a:bodyPr>
          <a:lstStyle/>
          <a:p>
            <a:pPr algn="just"/>
            <a:r>
              <a:rPr lang="es-ES" dirty="0"/>
              <a:t>Los motores de videojuegos son herramientas que facilitan el desarrollo técnico de los videojuegos, siendo que, estos se encargan de gran parte fundamental de los aspectos de física, pero no limitándose exclusivamente a esto.</a:t>
            </a:r>
          </a:p>
        </p:txBody>
      </p:sp>
      <p:sp>
        <p:nvSpPr>
          <p:cNvPr id="7" name="Forma libre: forma 6">
            <a:extLst>
              <a:ext uri="{FF2B5EF4-FFF2-40B4-BE49-F238E27FC236}">
                <a16:creationId xmlns:a16="http://schemas.microsoft.com/office/drawing/2014/main" id="{C3589AA1-3F19-40B2-B0F0-7F9D3A0F8745}"/>
              </a:ext>
            </a:extLst>
          </p:cNvPr>
          <p:cNvSpPr/>
          <p:nvPr/>
        </p:nvSpPr>
        <p:spPr>
          <a:xfrm>
            <a:off x="1502137" y="3626723"/>
            <a:ext cx="1557192" cy="1557192"/>
          </a:xfrm>
          <a:custGeom>
            <a:avLst/>
            <a:gdLst>
              <a:gd name="connsiteX0" fmla="*/ 0 w 1557192"/>
              <a:gd name="connsiteY0" fmla="*/ 778596 h 1557192"/>
              <a:gd name="connsiteX1" fmla="*/ 778596 w 1557192"/>
              <a:gd name="connsiteY1" fmla="*/ 0 h 1557192"/>
              <a:gd name="connsiteX2" fmla="*/ 1557192 w 1557192"/>
              <a:gd name="connsiteY2" fmla="*/ 778596 h 1557192"/>
              <a:gd name="connsiteX3" fmla="*/ 778596 w 1557192"/>
              <a:gd name="connsiteY3" fmla="*/ 1557192 h 1557192"/>
              <a:gd name="connsiteX4" fmla="*/ 0 w 1557192"/>
              <a:gd name="connsiteY4" fmla="*/ 778596 h 155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192" h="1557192">
                <a:moveTo>
                  <a:pt x="0" y="778596"/>
                </a:moveTo>
                <a:cubicBezTo>
                  <a:pt x="0" y="348589"/>
                  <a:pt x="348589" y="0"/>
                  <a:pt x="778596" y="0"/>
                </a:cubicBezTo>
                <a:cubicBezTo>
                  <a:pt x="1208603" y="0"/>
                  <a:pt x="1557192" y="348589"/>
                  <a:pt x="1557192" y="778596"/>
                </a:cubicBezTo>
                <a:cubicBezTo>
                  <a:pt x="1557192" y="1208603"/>
                  <a:pt x="1208603" y="1557192"/>
                  <a:pt x="778596" y="1557192"/>
                </a:cubicBezTo>
                <a:cubicBezTo>
                  <a:pt x="348589" y="1557192"/>
                  <a:pt x="0" y="1208603"/>
                  <a:pt x="0" y="778596"/>
                </a:cubicBez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045" tIns="228045" rIns="228045" bIns="228045" numCol="1" spcCol="1270" anchor="ctr" anchorCtr="0">
            <a:noAutofit/>
          </a:bodyPr>
          <a:lstStyle/>
          <a:p>
            <a:pPr marL="0" lvl="0" indent="0" algn="ctr" defTabSz="622300">
              <a:lnSpc>
                <a:spcPct val="90000"/>
              </a:lnSpc>
              <a:spcBef>
                <a:spcPct val="0"/>
              </a:spcBef>
              <a:spcAft>
                <a:spcPct val="35000"/>
              </a:spcAft>
              <a:buNone/>
            </a:pPr>
            <a:r>
              <a:rPr lang="es-ES" sz="1400" kern="1200" dirty="0"/>
              <a:t>Simulación de la física</a:t>
            </a:r>
            <a:endParaRPr lang="en-US" sz="1400" kern="1200" dirty="0"/>
          </a:p>
        </p:txBody>
      </p:sp>
      <p:sp>
        <p:nvSpPr>
          <p:cNvPr id="10" name="Forma libre: forma 9">
            <a:extLst>
              <a:ext uri="{FF2B5EF4-FFF2-40B4-BE49-F238E27FC236}">
                <a16:creationId xmlns:a16="http://schemas.microsoft.com/office/drawing/2014/main" id="{9E4451E3-0C98-4183-9553-21CDC99D60C0}"/>
              </a:ext>
            </a:extLst>
          </p:cNvPr>
          <p:cNvSpPr/>
          <p:nvPr/>
        </p:nvSpPr>
        <p:spPr>
          <a:xfrm>
            <a:off x="3999881" y="3626723"/>
            <a:ext cx="1557192" cy="1557192"/>
          </a:xfrm>
          <a:custGeom>
            <a:avLst/>
            <a:gdLst>
              <a:gd name="connsiteX0" fmla="*/ 0 w 1557192"/>
              <a:gd name="connsiteY0" fmla="*/ 778596 h 1557192"/>
              <a:gd name="connsiteX1" fmla="*/ 778596 w 1557192"/>
              <a:gd name="connsiteY1" fmla="*/ 0 h 1557192"/>
              <a:gd name="connsiteX2" fmla="*/ 1557192 w 1557192"/>
              <a:gd name="connsiteY2" fmla="*/ 778596 h 1557192"/>
              <a:gd name="connsiteX3" fmla="*/ 778596 w 1557192"/>
              <a:gd name="connsiteY3" fmla="*/ 1557192 h 1557192"/>
              <a:gd name="connsiteX4" fmla="*/ 0 w 1557192"/>
              <a:gd name="connsiteY4" fmla="*/ 778596 h 155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192" h="1557192">
                <a:moveTo>
                  <a:pt x="0" y="778596"/>
                </a:moveTo>
                <a:cubicBezTo>
                  <a:pt x="0" y="348589"/>
                  <a:pt x="348589" y="0"/>
                  <a:pt x="778596" y="0"/>
                </a:cubicBezTo>
                <a:cubicBezTo>
                  <a:pt x="1208603" y="0"/>
                  <a:pt x="1557192" y="348589"/>
                  <a:pt x="1557192" y="778596"/>
                </a:cubicBezTo>
                <a:cubicBezTo>
                  <a:pt x="1557192" y="1208603"/>
                  <a:pt x="1208603" y="1557192"/>
                  <a:pt x="778596" y="1557192"/>
                </a:cubicBezTo>
                <a:cubicBezTo>
                  <a:pt x="348589" y="1557192"/>
                  <a:pt x="0" y="1208603"/>
                  <a:pt x="0" y="778596"/>
                </a:cubicBez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045" tIns="228045" rIns="228045" bIns="228045" numCol="1" spcCol="1270" anchor="ctr" anchorCtr="0">
            <a:noAutofit/>
          </a:bodyPr>
          <a:lstStyle/>
          <a:p>
            <a:pPr marL="0" lvl="0" indent="0" algn="ctr" defTabSz="622300">
              <a:lnSpc>
                <a:spcPct val="90000"/>
              </a:lnSpc>
              <a:spcBef>
                <a:spcPct val="0"/>
              </a:spcBef>
              <a:spcAft>
                <a:spcPct val="35000"/>
              </a:spcAft>
              <a:buNone/>
            </a:pPr>
            <a:r>
              <a:rPr lang="es-ES" sz="1400" kern="1200" dirty="0"/>
              <a:t>Detección de colisiones</a:t>
            </a:r>
            <a:endParaRPr lang="en-US" sz="1400" kern="1200" dirty="0"/>
          </a:p>
        </p:txBody>
      </p:sp>
      <p:sp>
        <p:nvSpPr>
          <p:cNvPr id="11" name="Forma libre: forma 10">
            <a:extLst>
              <a:ext uri="{FF2B5EF4-FFF2-40B4-BE49-F238E27FC236}">
                <a16:creationId xmlns:a16="http://schemas.microsoft.com/office/drawing/2014/main" id="{6083A2EE-875D-4C25-B716-F0288570E0F0}"/>
              </a:ext>
            </a:extLst>
          </p:cNvPr>
          <p:cNvSpPr/>
          <p:nvPr/>
        </p:nvSpPr>
        <p:spPr>
          <a:xfrm>
            <a:off x="6497625" y="3626723"/>
            <a:ext cx="1557192" cy="1557192"/>
          </a:xfrm>
          <a:custGeom>
            <a:avLst/>
            <a:gdLst>
              <a:gd name="connsiteX0" fmla="*/ 0 w 1557192"/>
              <a:gd name="connsiteY0" fmla="*/ 778596 h 1557192"/>
              <a:gd name="connsiteX1" fmla="*/ 778596 w 1557192"/>
              <a:gd name="connsiteY1" fmla="*/ 0 h 1557192"/>
              <a:gd name="connsiteX2" fmla="*/ 1557192 w 1557192"/>
              <a:gd name="connsiteY2" fmla="*/ 778596 h 1557192"/>
              <a:gd name="connsiteX3" fmla="*/ 778596 w 1557192"/>
              <a:gd name="connsiteY3" fmla="*/ 1557192 h 1557192"/>
              <a:gd name="connsiteX4" fmla="*/ 0 w 1557192"/>
              <a:gd name="connsiteY4" fmla="*/ 778596 h 155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192" h="1557192">
                <a:moveTo>
                  <a:pt x="0" y="778596"/>
                </a:moveTo>
                <a:cubicBezTo>
                  <a:pt x="0" y="348589"/>
                  <a:pt x="348589" y="0"/>
                  <a:pt x="778596" y="0"/>
                </a:cubicBezTo>
                <a:cubicBezTo>
                  <a:pt x="1208603" y="0"/>
                  <a:pt x="1557192" y="348589"/>
                  <a:pt x="1557192" y="778596"/>
                </a:cubicBezTo>
                <a:cubicBezTo>
                  <a:pt x="1557192" y="1208603"/>
                  <a:pt x="1208603" y="1557192"/>
                  <a:pt x="778596" y="1557192"/>
                </a:cubicBezTo>
                <a:cubicBezTo>
                  <a:pt x="348589" y="1557192"/>
                  <a:pt x="0" y="1208603"/>
                  <a:pt x="0" y="778596"/>
                </a:cubicBez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045" tIns="228045" rIns="228045" bIns="228045" numCol="1" spcCol="1270" anchor="ctr" anchorCtr="0">
            <a:noAutofit/>
          </a:bodyPr>
          <a:lstStyle/>
          <a:p>
            <a:pPr marL="0" lvl="0" indent="0" algn="ctr" defTabSz="622300">
              <a:lnSpc>
                <a:spcPct val="90000"/>
              </a:lnSpc>
              <a:spcBef>
                <a:spcPct val="0"/>
              </a:spcBef>
              <a:spcAft>
                <a:spcPct val="35000"/>
              </a:spcAft>
              <a:buNone/>
            </a:pPr>
            <a:r>
              <a:rPr lang="es-ES" sz="1400" kern="1200" dirty="0"/>
              <a:t>Renderizado de niveles</a:t>
            </a:r>
            <a:endParaRPr lang="en-US" sz="1400" kern="1200" dirty="0"/>
          </a:p>
        </p:txBody>
      </p:sp>
      <p:sp>
        <p:nvSpPr>
          <p:cNvPr id="15" name="Forma libre: forma 14">
            <a:extLst>
              <a:ext uri="{FF2B5EF4-FFF2-40B4-BE49-F238E27FC236}">
                <a16:creationId xmlns:a16="http://schemas.microsoft.com/office/drawing/2014/main" id="{39033EA7-3E89-4929-ADA5-59CFC6870760}"/>
              </a:ext>
            </a:extLst>
          </p:cNvPr>
          <p:cNvSpPr/>
          <p:nvPr/>
        </p:nvSpPr>
        <p:spPr>
          <a:xfrm>
            <a:off x="8995369" y="3626723"/>
            <a:ext cx="1557192" cy="1557192"/>
          </a:xfrm>
          <a:custGeom>
            <a:avLst/>
            <a:gdLst>
              <a:gd name="connsiteX0" fmla="*/ 0 w 1557192"/>
              <a:gd name="connsiteY0" fmla="*/ 778596 h 1557192"/>
              <a:gd name="connsiteX1" fmla="*/ 778596 w 1557192"/>
              <a:gd name="connsiteY1" fmla="*/ 0 h 1557192"/>
              <a:gd name="connsiteX2" fmla="*/ 1557192 w 1557192"/>
              <a:gd name="connsiteY2" fmla="*/ 778596 h 1557192"/>
              <a:gd name="connsiteX3" fmla="*/ 778596 w 1557192"/>
              <a:gd name="connsiteY3" fmla="*/ 1557192 h 1557192"/>
              <a:gd name="connsiteX4" fmla="*/ 0 w 1557192"/>
              <a:gd name="connsiteY4" fmla="*/ 778596 h 155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192" h="1557192">
                <a:moveTo>
                  <a:pt x="0" y="778596"/>
                </a:moveTo>
                <a:cubicBezTo>
                  <a:pt x="0" y="348589"/>
                  <a:pt x="348589" y="0"/>
                  <a:pt x="778596" y="0"/>
                </a:cubicBezTo>
                <a:cubicBezTo>
                  <a:pt x="1208603" y="0"/>
                  <a:pt x="1557192" y="348589"/>
                  <a:pt x="1557192" y="778596"/>
                </a:cubicBezTo>
                <a:cubicBezTo>
                  <a:pt x="1557192" y="1208603"/>
                  <a:pt x="1208603" y="1557192"/>
                  <a:pt x="778596" y="1557192"/>
                </a:cubicBezTo>
                <a:cubicBezTo>
                  <a:pt x="348589" y="1557192"/>
                  <a:pt x="0" y="1208603"/>
                  <a:pt x="0" y="778596"/>
                </a:cubicBez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045" tIns="228045" rIns="228045" bIns="228045" numCol="1" spcCol="1270" anchor="ctr" anchorCtr="0">
            <a:noAutofit/>
          </a:bodyPr>
          <a:lstStyle/>
          <a:p>
            <a:pPr marL="0" lvl="0" indent="0" algn="ctr" defTabSz="622300">
              <a:lnSpc>
                <a:spcPct val="90000"/>
              </a:lnSpc>
              <a:spcBef>
                <a:spcPct val="0"/>
              </a:spcBef>
              <a:spcAft>
                <a:spcPct val="35000"/>
              </a:spcAft>
              <a:buNone/>
            </a:pPr>
            <a:r>
              <a:rPr lang="es-ES" sz="1400" kern="1200" dirty="0"/>
              <a:t>Inteligencia artificial</a:t>
            </a:r>
            <a:endParaRPr lang="en-US" sz="1400" kern="1200" dirty="0"/>
          </a:p>
        </p:txBody>
      </p:sp>
      <p:sp>
        <p:nvSpPr>
          <p:cNvPr id="14" name="Rectángulo 13">
            <a:extLst>
              <a:ext uri="{FF2B5EF4-FFF2-40B4-BE49-F238E27FC236}">
                <a16:creationId xmlns:a16="http://schemas.microsoft.com/office/drawing/2014/main" id="{750466EF-5C3D-48A2-8857-99B35626D2C7}"/>
              </a:ext>
            </a:extLst>
          </p:cNvPr>
          <p:cNvSpPr/>
          <p:nvPr/>
        </p:nvSpPr>
        <p:spPr>
          <a:xfrm>
            <a:off x="9583669" y="1"/>
            <a:ext cx="624361"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15">
            <a:extLst>
              <a:ext uri="{FF2B5EF4-FFF2-40B4-BE49-F238E27FC236}">
                <a16:creationId xmlns:a16="http://schemas.microsoft.com/office/drawing/2014/main" id="{2C537D74-B4E9-4865-A5AC-F4B7066EFEAA}"/>
              </a:ext>
            </a:extLst>
          </p:cNvPr>
          <p:cNvSpPr/>
          <p:nvPr/>
        </p:nvSpPr>
        <p:spPr>
          <a:xfrm>
            <a:off x="10223771" y="0"/>
            <a:ext cx="1968230"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n 16">
            <a:extLst>
              <a:ext uri="{FF2B5EF4-FFF2-40B4-BE49-F238E27FC236}">
                <a16:creationId xmlns:a16="http://schemas.microsoft.com/office/drawing/2014/main" id="{75B16F37-38BB-4DD5-A666-50DE7E03F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989" y="41680"/>
            <a:ext cx="1887793" cy="571057"/>
          </a:xfrm>
          <a:prstGeom prst="rect">
            <a:avLst/>
          </a:prstGeom>
        </p:spPr>
      </p:pic>
      <p:pic>
        <p:nvPicPr>
          <p:cNvPr id="18" name="Picture 2" descr="SHOMY - ING. INFORMATICA Y SISTEMAS - UNAMBA: ing. informática y sistemas  unamba">
            <a:extLst>
              <a:ext uri="{FF2B5EF4-FFF2-40B4-BE49-F238E27FC236}">
                <a16:creationId xmlns:a16="http://schemas.microsoft.com/office/drawing/2014/main" id="{2D9D53B9-DDA2-4966-B6BB-69728C741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430" y="31848"/>
            <a:ext cx="593768" cy="57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6918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 calcmode="lin" valueType="num">
                                      <p:cBhvr>
                                        <p:cTn id="32" dur="1000" fill="hold"/>
                                        <p:tgtEl>
                                          <p:spTgt spid="11"/>
                                        </p:tgtEl>
                                        <p:attrNameLst>
                                          <p:attrName>style.rotation</p:attrName>
                                        </p:attrNameLst>
                                      </p:cBhvr>
                                      <p:tavLst>
                                        <p:tav tm="0">
                                          <p:val>
                                            <p:fltVal val="90"/>
                                          </p:val>
                                        </p:tav>
                                        <p:tav tm="100000">
                                          <p:val>
                                            <p:fltVal val="0"/>
                                          </p:val>
                                        </p:tav>
                                      </p:tavLst>
                                    </p:anim>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fltVal val="0"/>
                                          </p:val>
                                        </p:tav>
                                        <p:tav tm="100000">
                                          <p:val>
                                            <p:strVal val="#ppt_w"/>
                                          </p:val>
                                        </p:tav>
                                      </p:tavLst>
                                    </p:anim>
                                    <p:anim calcmode="lin" valueType="num">
                                      <p:cBhvr>
                                        <p:cTn id="39" dur="1000" fill="hold"/>
                                        <p:tgtEl>
                                          <p:spTgt spid="15"/>
                                        </p:tgtEl>
                                        <p:attrNameLst>
                                          <p:attrName>ppt_h</p:attrName>
                                        </p:attrNameLst>
                                      </p:cBhvr>
                                      <p:tavLst>
                                        <p:tav tm="0">
                                          <p:val>
                                            <p:fltVal val="0"/>
                                          </p:val>
                                        </p:tav>
                                        <p:tav tm="100000">
                                          <p:val>
                                            <p:strVal val="#ppt_h"/>
                                          </p:val>
                                        </p:tav>
                                      </p:tavLst>
                                    </p:anim>
                                    <p:anim calcmode="lin" valueType="num">
                                      <p:cBhvr>
                                        <p:cTn id="40" dur="1000" fill="hold"/>
                                        <p:tgtEl>
                                          <p:spTgt spid="15"/>
                                        </p:tgtEl>
                                        <p:attrNameLst>
                                          <p:attrName>style.rotation</p:attrName>
                                        </p:attrNameLst>
                                      </p:cBhvr>
                                      <p:tavLst>
                                        <p:tav tm="0">
                                          <p:val>
                                            <p:fltVal val="90"/>
                                          </p:val>
                                        </p:tav>
                                        <p:tav tm="100000">
                                          <p:val>
                                            <p:fltVal val="0"/>
                                          </p:val>
                                        </p:tav>
                                      </p:tavLst>
                                    </p:anim>
                                    <p:animEffect transition="in" filter="fade">
                                      <p:cBhvr>
                                        <p:cTn id="4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87816BF-54F1-48DC-84A0-E05BF9918F10}"/>
              </a:ext>
            </a:extLst>
          </p:cNvPr>
          <p:cNvSpPr txBox="1"/>
          <p:nvPr/>
        </p:nvSpPr>
        <p:spPr>
          <a:xfrm>
            <a:off x="603114" y="856038"/>
            <a:ext cx="10972799" cy="523220"/>
          </a:xfrm>
          <a:prstGeom prst="rect">
            <a:avLst/>
          </a:prstGeom>
          <a:noFill/>
        </p:spPr>
        <p:txBody>
          <a:bodyPr wrap="square" rtlCol="0">
            <a:spAutoFit/>
          </a:bodyPr>
          <a:lstStyle/>
          <a:p>
            <a:pPr algn="ctr"/>
            <a:r>
              <a:rPr lang="es-ES" sz="2800" dirty="0"/>
              <a:t>Motores de videojuegos más populares</a:t>
            </a:r>
          </a:p>
        </p:txBody>
      </p:sp>
      <p:sp>
        <p:nvSpPr>
          <p:cNvPr id="12" name="CuadroTexto 11">
            <a:extLst>
              <a:ext uri="{FF2B5EF4-FFF2-40B4-BE49-F238E27FC236}">
                <a16:creationId xmlns:a16="http://schemas.microsoft.com/office/drawing/2014/main" id="{BEB96E5F-CED2-498F-91BC-89620FF4F87F}"/>
              </a:ext>
            </a:extLst>
          </p:cNvPr>
          <p:cNvSpPr txBox="1"/>
          <p:nvPr/>
        </p:nvSpPr>
        <p:spPr>
          <a:xfrm>
            <a:off x="4835539" y="2574470"/>
            <a:ext cx="2507947" cy="2585323"/>
          </a:xfrm>
          <a:prstGeom prst="rect">
            <a:avLst/>
          </a:prstGeom>
          <a:noFill/>
          <a:ln>
            <a:solidFill>
              <a:schemeClr val="tx1"/>
            </a:solidFill>
            <a:prstDash val="dash"/>
          </a:ln>
        </p:spPr>
        <p:txBody>
          <a:bodyPr wrap="square" rtlCol="0">
            <a:spAutoFit/>
          </a:bodyPr>
          <a:lstStyle/>
          <a:p>
            <a:pPr algn="ctr"/>
            <a:r>
              <a:rPr lang="es-ES" dirty="0" err="1"/>
              <a:t>Unreal</a:t>
            </a:r>
            <a:r>
              <a:rPr lang="es-ES" dirty="0"/>
              <a:t> </a:t>
            </a:r>
            <a:r>
              <a:rPr lang="es-ES" dirty="0" err="1"/>
              <a:t>Engine</a:t>
            </a:r>
            <a:endParaRPr lang="es-ES" dirty="0"/>
          </a:p>
          <a:p>
            <a:pPr algn="ctr"/>
            <a:endParaRPr lang="es-ES" dirty="0"/>
          </a:p>
          <a:p>
            <a:pPr algn="ctr"/>
            <a:r>
              <a:rPr lang="es-ES" dirty="0"/>
              <a:t>Unity</a:t>
            </a:r>
          </a:p>
          <a:p>
            <a:pPr algn="ctr"/>
            <a:endParaRPr lang="es-ES" dirty="0"/>
          </a:p>
          <a:p>
            <a:pPr algn="ctr"/>
            <a:r>
              <a:rPr lang="es-ES" dirty="0" err="1"/>
              <a:t>GameMaker</a:t>
            </a:r>
            <a:endParaRPr lang="es-ES" dirty="0"/>
          </a:p>
          <a:p>
            <a:pPr algn="ctr"/>
            <a:endParaRPr lang="es-ES" dirty="0"/>
          </a:p>
          <a:p>
            <a:pPr algn="ctr"/>
            <a:r>
              <a:rPr lang="es-ES" dirty="0"/>
              <a:t>Godot</a:t>
            </a:r>
          </a:p>
          <a:p>
            <a:pPr algn="ctr"/>
            <a:endParaRPr lang="es-ES" dirty="0"/>
          </a:p>
          <a:p>
            <a:pPr algn="ctr"/>
            <a:r>
              <a:rPr lang="es-ES" dirty="0" err="1"/>
              <a:t>AppGameKit</a:t>
            </a:r>
            <a:endParaRPr lang="es-ES" dirty="0"/>
          </a:p>
        </p:txBody>
      </p:sp>
      <p:pic>
        <p:nvPicPr>
          <p:cNvPr id="2050" name="Picture 2" descr="Unreal Engine - Wikipedia, la enciclopedia libre">
            <a:extLst>
              <a:ext uri="{FF2B5EF4-FFF2-40B4-BE49-F238E27FC236}">
                <a16:creationId xmlns:a16="http://schemas.microsoft.com/office/drawing/2014/main" id="{35F655B2-A5FD-40B5-9566-7D15496D5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58" y="3278057"/>
            <a:ext cx="966952" cy="10520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63D3C178-B8D9-40C4-BF07-6E0A37E1F91F}"/>
              </a:ext>
            </a:extLst>
          </p:cNvPr>
          <p:cNvSpPr/>
          <p:nvPr/>
        </p:nvSpPr>
        <p:spPr>
          <a:xfrm>
            <a:off x="9583669" y="1"/>
            <a:ext cx="624361"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a:extLst>
              <a:ext uri="{FF2B5EF4-FFF2-40B4-BE49-F238E27FC236}">
                <a16:creationId xmlns:a16="http://schemas.microsoft.com/office/drawing/2014/main" id="{60129EA8-6094-485E-BDBF-DC91BAB9266A}"/>
              </a:ext>
            </a:extLst>
          </p:cNvPr>
          <p:cNvSpPr/>
          <p:nvPr/>
        </p:nvSpPr>
        <p:spPr>
          <a:xfrm>
            <a:off x="10223771" y="0"/>
            <a:ext cx="1968230"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65E58696-88DE-42CE-8900-F4F6F3681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989" y="41680"/>
            <a:ext cx="1887793" cy="571057"/>
          </a:xfrm>
          <a:prstGeom prst="rect">
            <a:avLst/>
          </a:prstGeom>
        </p:spPr>
      </p:pic>
      <p:pic>
        <p:nvPicPr>
          <p:cNvPr id="16" name="Picture 2" descr="SHOMY - ING. INFORMATICA Y SISTEMAS - UNAMBA: ing. informática y sistemas  unamba">
            <a:extLst>
              <a:ext uri="{FF2B5EF4-FFF2-40B4-BE49-F238E27FC236}">
                <a16:creationId xmlns:a16="http://schemas.microsoft.com/office/drawing/2014/main" id="{6BC23031-81CA-40F9-927C-D45722C15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430" y="31848"/>
            <a:ext cx="593768" cy="57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a:extLst>
              <a:ext uri="{FF2B5EF4-FFF2-40B4-BE49-F238E27FC236}">
                <a16:creationId xmlns:a16="http://schemas.microsoft.com/office/drawing/2014/main" id="{B58AD812-DB6C-418E-AAC1-4B35CEFBB4AF}"/>
              </a:ext>
            </a:extLst>
          </p:cNvPr>
          <p:cNvGrpSpPr/>
          <p:nvPr/>
        </p:nvGrpSpPr>
        <p:grpSpPr>
          <a:xfrm>
            <a:off x="9308615" y="3278057"/>
            <a:ext cx="770118" cy="1019558"/>
            <a:chOff x="9263179" y="3278057"/>
            <a:chExt cx="828146" cy="1096380"/>
          </a:xfrm>
        </p:grpSpPr>
        <p:pic>
          <p:nvPicPr>
            <p:cNvPr id="2052" name="Picture 4" descr="Unity3D | IDIS">
              <a:extLst>
                <a:ext uri="{FF2B5EF4-FFF2-40B4-BE49-F238E27FC236}">
                  <a16:creationId xmlns:a16="http://schemas.microsoft.com/office/drawing/2014/main" id="{281B0DBA-5F72-4DD7-A5D3-9F5675C9A6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1327"/>
            <a:stretch/>
          </p:blipFill>
          <p:spPr bwMode="auto">
            <a:xfrm>
              <a:off x="9263179" y="3278057"/>
              <a:ext cx="828146" cy="79689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500E26B-854D-4B80-B497-11B9113B13C6}"/>
                </a:ext>
              </a:extLst>
            </p:cNvPr>
            <p:cNvPicPr>
              <a:picLocks noChangeAspect="1"/>
            </p:cNvPicPr>
            <p:nvPr/>
          </p:nvPicPr>
          <p:blipFill>
            <a:blip r:embed="rId6"/>
            <a:stretch>
              <a:fillRect/>
            </a:stretch>
          </p:blipFill>
          <p:spPr>
            <a:xfrm>
              <a:off x="9389646" y="4074947"/>
              <a:ext cx="575212" cy="299490"/>
            </a:xfrm>
            <a:prstGeom prst="rect">
              <a:avLst/>
            </a:prstGeom>
          </p:spPr>
        </p:pic>
      </p:grpSp>
    </p:spTree>
    <p:extLst>
      <p:ext uri="{BB962C8B-B14F-4D97-AF65-F5344CB8AC3E}">
        <p14:creationId xmlns:p14="http://schemas.microsoft.com/office/powerpoint/2010/main" val="28079789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echa: a la derecha con muesca 5">
            <a:extLst>
              <a:ext uri="{FF2B5EF4-FFF2-40B4-BE49-F238E27FC236}">
                <a16:creationId xmlns:a16="http://schemas.microsoft.com/office/drawing/2014/main" id="{10989EC6-9E55-4CE6-8D36-F17D89A6E0F9}"/>
              </a:ext>
            </a:extLst>
          </p:cNvPr>
          <p:cNvSpPr/>
          <p:nvPr/>
        </p:nvSpPr>
        <p:spPr>
          <a:xfrm>
            <a:off x="569994" y="3111380"/>
            <a:ext cx="11179554" cy="896442"/>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orma libre: forma 6">
            <a:extLst>
              <a:ext uri="{FF2B5EF4-FFF2-40B4-BE49-F238E27FC236}">
                <a16:creationId xmlns:a16="http://schemas.microsoft.com/office/drawing/2014/main" id="{FF823E18-89E6-48B5-982F-4EFEC4F0AE39}"/>
              </a:ext>
            </a:extLst>
          </p:cNvPr>
          <p:cNvSpPr/>
          <p:nvPr/>
        </p:nvSpPr>
        <p:spPr>
          <a:xfrm>
            <a:off x="570853" y="2439049"/>
            <a:ext cx="1378065" cy="896442"/>
          </a:xfrm>
          <a:custGeom>
            <a:avLst/>
            <a:gdLst>
              <a:gd name="connsiteX0" fmla="*/ 0 w 1378065"/>
              <a:gd name="connsiteY0" fmla="*/ 0 h 896442"/>
              <a:gd name="connsiteX1" fmla="*/ 1378065 w 1378065"/>
              <a:gd name="connsiteY1" fmla="*/ 0 h 896442"/>
              <a:gd name="connsiteX2" fmla="*/ 1378065 w 1378065"/>
              <a:gd name="connsiteY2" fmla="*/ 896442 h 896442"/>
              <a:gd name="connsiteX3" fmla="*/ 0 w 1378065"/>
              <a:gd name="connsiteY3" fmla="*/ 896442 h 896442"/>
              <a:gd name="connsiteX4" fmla="*/ 0 w 1378065"/>
              <a:gd name="connsiteY4" fmla="*/ 0 h 89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65" h="896442">
                <a:moveTo>
                  <a:pt x="0" y="0"/>
                </a:moveTo>
                <a:lnTo>
                  <a:pt x="1378065" y="0"/>
                </a:lnTo>
                <a:lnTo>
                  <a:pt x="1378065" y="896442"/>
                </a:lnTo>
                <a:lnTo>
                  <a:pt x="0" y="896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s-ES" sz="1400" b="1" i="1" kern="1200" dirty="0">
                <a:solidFill>
                  <a:schemeClr val="bg2">
                    <a:lumMod val="50000"/>
                  </a:schemeClr>
                </a:solidFill>
              </a:rPr>
              <a:t>Fase de concepción</a:t>
            </a:r>
            <a:endParaRPr lang="en-US" sz="1400" b="1" i="1" kern="1200" dirty="0">
              <a:solidFill>
                <a:schemeClr val="bg2">
                  <a:lumMod val="50000"/>
                </a:schemeClr>
              </a:solidFill>
            </a:endParaRPr>
          </a:p>
        </p:txBody>
      </p:sp>
      <p:sp>
        <p:nvSpPr>
          <p:cNvPr id="10" name="Elipse 9">
            <a:extLst>
              <a:ext uri="{FF2B5EF4-FFF2-40B4-BE49-F238E27FC236}">
                <a16:creationId xmlns:a16="http://schemas.microsoft.com/office/drawing/2014/main" id="{E9507FC6-2041-4666-8A40-1CA106F39444}"/>
              </a:ext>
            </a:extLst>
          </p:cNvPr>
          <p:cNvSpPr/>
          <p:nvPr/>
        </p:nvSpPr>
        <p:spPr>
          <a:xfrm>
            <a:off x="1147831" y="3447546"/>
            <a:ext cx="224110" cy="2241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orma libre: forma 10">
            <a:extLst>
              <a:ext uri="{FF2B5EF4-FFF2-40B4-BE49-F238E27FC236}">
                <a16:creationId xmlns:a16="http://schemas.microsoft.com/office/drawing/2014/main" id="{7C655EA4-4FB4-43A5-8D8F-7C2FD25B5C92}"/>
              </a:ext>
            </a:extLst>
          </p:cNvPr>
          <p:cNvSpPr/>
          <p:nvPr/>
        </p:nvSpPr>
        <p:spPr>
          <a:xfrm>
            <a:off x="2017822" y="3783712"/>
            <a:ext cx="1378065" cy="896442"/>
          </a:xfrm>
          <a:custGeom>
            <a:avLst/>
            <a:gdLst>
              <a:gd name="connsiteX0" fmla="*/ 0 w 1378065"/>
              <a:gd name="connsiteY0" fmla="*/ 0 h 896442"/>
              <a:gd name="connsiteX1" fmla="*/ 1378065 w 1378065"/>
              <a:gd name="connsiteY1" fmla="*/ 0 h 896442"/>
              <a:gd name="connsiteX2" fmla="*/ 1378065 w 1378065"/>
              <a:gd name="connsiteY2" fmla="*/ 896442 h 896442"/>
              <a:gd name="connsiteX3" fmla="*/ 0 w 1378065"/>
              <a:gd name="connsiteY3" fmla="*/ 896442 h 896442"/>
              <a:gd name="connsiteX4" fmla="*/ 0 w 1378065"/>
              <a:gd name="connsiteY4" fmla="*/ 0 h 89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65" h="896442">
                <a:moveTo>
                  <a:pt x="0" y="0"/>
                </a:moveTo>
                <a:lnTo>
                  <a:pt x="1378065" y="0"/>
                </a:lnTo>
                <a:lnTo>
                  <a:pt x="1378065" y="896442"/>
                </a:lnTo>
                <a:lnTo>
                  <a:pt x="0" y="896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i="1" kern="1200" dirty="0">
                <a:solidFill>
                  <a:schemeClr val="bg2">
                    <a:lumMod val="50000"/>
                  </a:schemeClr>
                </a:solidFill>
              </a:rPr>
              <a:t>Fase de diseño</a:t>
            </a:r>
            <a:endParaRPr lang="en-US" sz="1400" b="1" i="1" kern="1200" dirty="0">
              <a:solidFill>
                <a:schemeClr val="bg2">
                  <a:lumMod val="50000"/>
                </a:schemeClr>
              </a:solidFill>
            </a:endParaRPr>
          </a:p>
        </p:txBody>
      </p:sp>
      <p:sp>
        <p:nvSpPr>
          <p:cNvPr id="12" name="Elipse 11">
            <a:extLst>
              <a:ext uri="{FF2B5EF4-FFF2-40B4-BE49-F238E27FC236}">
                <a16:creationId xmlns:a16="http://schemas.microsoft.com/office/drawing/2014/main" id="{37610774-DB10-4FB9-8A5A-1BDECBCD96DA}"/>
              </a:ext>
            </a:extLst>
          </p:cNvPr>
          <p:cNvSpPr/>
          <p:nvPr/>
        </p:nvSpPr>
        <p:spPr>
          <a:xfrm>
            <a:off x="2594800" y="3447546"/>
            <a:ext cx="224110" cy="2241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orma libre: forma 12">
            <a:extLst>
              <a:ext uri="{FF2B5EF4-FFF2-40B4-BE49-F238E27FC236}">
                <a16:creationId xmlns:a16="http://schemas.microsoft.com/office/drawing/2014/main" id="{26915460-408F-419F-B5F3-23F2A061B5F2}"/>
              </a:ext>
            </a:extLst>
          </p:cNvPr>
          <p:cNvSpPr/>
          <p:nvPr/>
        </p:nvSpPr>
        <p:spPr>
          <a:xfrm>
            <a:off x="3464791" y="2439049"/>
            <a:ext cx="1378065" cy="896442"/>
          </a:xfrm>
          <a:custGeom>
            <a:avLst/>
            <a:gdLst>
              <a:gd name="connsiteX0" fmla="*/ 0 w 1378065"/>
              <a:gd name="connsiteY0" fmla="*/ 0 h 896442"/>
              <a:gd name="connsiteX1" fmla="*/ 1378065 w 1378065"/>
              <a:gd name="connsiteY1" fmla="*/ 0 h 896442"/>
              <a:gd name="connsiteX2" fmla="*/ 1378065 w 1378065"/>
              <a:gd name="connsiteY2" fmla="*/ 896442 h 896442"/>
              <a:gd name="connsiteX3" fmla="*/ 0 w 1378065"/>
              <a:gd name="connsiteY3" fmla="*/ 896442 h 896442"/>
              <a:gd name="connsiteX4" fmla="*/ 0 w 1378065"/>
              <a:gd name="connsiteY4" fmla="*/ 0 h 89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65" h="896442">
                <a:moveTo>
                  <a:pt x="0" y="0"/>
                </a:moveTo>
                <a:lnTo>
                  <a:pt x="1378065" y="0"/>
                </a:lnTo>
                <a:lnTo>
                  <a:pt x="1378065" y="896442"/>
                </a:lnTo>
                <a:lnTo>
                  <a:pt x="0" y="896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s-ES" sz="1400" b="1" i="1" kern="1200" dirty="0">
                <a:solidFill>
                  <a:schemeClr val="bg2">
                    <a:lumMod val="50000"/>
                  </a:schemeClr>
                </a:solidFill>
              </a:rPr>
              <a:t>Fase de planificación</a:t>
            </a:r>
            <a:endParaRPr lang="en-US" sz="1400" b="1" i="1" kern="1200" dirty="0">
              <a:solidFill>
                <a:schemeClr val="bg2">
                  <a:lumMod val="50000"/>
                </a:schemeClr>
              </a:solidFill>
            </a:endParaRPr>
          </a:p>
        </p:txBody>
      </p:sp>
      <p:sp>
        <p:nvSpPr>
          <p:cNvPr id="14" name="Elipse 13">
            <a:extLst>
              <a:ext uri="{FF2B5EF4-FFF2-40B4-BE49-F238E27FC236}">
                <a16:creationId xmlns:a16="http://schemas.microsoft.com/office/drawing/2014/main" id="{7A20BE1C-9541-4A91-BE15-FFE088998E20}"/>
              </a:ext>
            </a:extLst>
          </p:cNvPr>
          <p:cNvSpPr/>
          <p:nvPr/>
        </p:nvSpPr>
        <p:spPr>
          <a:xfrm>
            <a:off x="4041769" y="3447546"/>
            <a:ext cx="224110" cy="2241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orma libre: forma 14">
            <a:extLst>
              <a:ext uri="{FF2B5EF4-FFF2-40B4-BE49-F238E27FC236}">
                <a16:creationId xmlns:a16="http://schemas.microsoft.com/office/drawing/2014/main" id="{60FD76AF-8FD6-47CB-AD71-0588066A475A}"/>
              </a:ext>
            </a:extLst>
          </p:cNvPr>
          <p:cNvSpPr/>
          <p:nvPr/>
        </p:nvSpPr>
        <p:spPr>
          <a:xfrm>
            <a:off x="4911760" y="3783712"/>
            <a:ext cx="1378065" cy="896442"/>
          </a:xfrm>
          <a:custGeom>
            <a:avLst/>
            <a:gdLst>
              <a:gd name="connsiteX0" fmla="*/ 0 w 1378065"/>
              <a:gd name="connsiteY0" fmla="*/ 0 h 896442"/>
              <a:gd name="connsiteX1" fmla="*/ 1378065 w 1378065"/>
              <a:gd name="connsiteY1" fmla="*/ 0 h 896442"/>
              <a:gd name="connsiteX2" fmla="*/ 1378065 w 1378065"/>
              <a:gd name="connsiteY2" fmla="*/ 896442 h 896442"/>
              <a:gd name="connsiteX3" fmla="*/ 0 w 1378065"/>
              <a:gd name="connsiteY3" fmla="*/ 896442 h 896442"/>
              <a:gd name="connsiteX4" fmla="*/ 0 w 1378065"/>
              <a:gd name="connsiteY4" fmla="*/ 0 h 89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65" h="896442">
                <a:moveTo>
                  <a:pt x="0" y="0"/>
                </a:moveTo>
                <a:lnTo>
                  <a:pt x="1378065" y="0"/>
                </a:lnTo>
                <a:lnTo>
                  <a:pt x="1378065" y="896442"/>
                </a:lnTo>
                <a:lnTo>
                  <a:pt x="0" y="896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i="1" kern="1200" dirty="0">
                <a:solidFill>
                  <a:schemeClr val="bg2">
                    <a:lumMod val="50000"/>
                  </a:schemeClr>
                </a:solidFill>
              </a:rPr>
              <a:t>Fase de producción</a:t>
            </a:r>
            <a:endParaRPr lang="en-US" sz="1400" b="1" i="1" kern="1200" dirty="0">
              <a:solidFill>
                <a:schemeClr val="bg2">
                  <a:lumMod val="50000"/>
                </a:schemeClr>
              </a:solidFill>
            </a:endParaRPr>
          </a:p>
        </p:txBody>
      </p:sp>
      <p:sp>
        <p:nvSpPr>
          <p:cNvPr id="16" name="Elipse 15">
            <a:extLst>
              <a:ext uri="{FF2B5EF4-FFF2-40B4-BE49-F238E27FC236}">
                <a16:creationId xmlns:a16="http://schemas.microsoft.com/office/drawing/2014/main" id="{C56944D4-2C83-410A-AC5D-7A2F8680F1EE}"/>
              </a:ext>
            </a:extLst>
          </p:cNvPr>
          <p:cNvSpPr/>
          <p:nvPr/>
        </p:nvSpPr>
        <p:spPr>
          <a:xfrm>
            <a:off x="5488737" y="3447546"/>
            <a:ext cx="224110" cy="2241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orma libre: forma 16">
            <a:extLst>
              <a:ext uri="{FF2B5EF4-FFF2-40B4-BE49-F238E27FC236}">
                <a16:creationId xmlns:a16="http://schemas.microsoft.com/office/drawing/2014/main" id="{016A10EA-CF8D-4D91-A8AF-09200F5E80FD}"/>
              </a:ext>
            </a:extLst>
          </p:cNvPr>
          <p:cNvSpPr/>
          <p:nvPr/>
        </p:nvSpPr>
        <p:spPr>
          <a:xfrm>
            <a:off x="6358729" y="2439049"/>
            <a:ext cx="1378065" cy="896442"/>
          </a:xfrm>
          <a:custGeom>
            <a:avLst/>
            <a:gdLst>
              <a:gd name="connsiteX0" fmla="*/ 0 w 1378065"/>
              <a:gd name="connsiteY0" fmla="*/ 0 h 896442"/>
              <a:gd name="connsiteX1" fmla="*/ 1378065 w 1378065"/>
              <a:gd name="connsiteY1" fmla="*/ 0 h 896442"/>
              <a:gd name="connsiteX2" fmla="*/ 1378065 w 1378065"/>
              <a:gd name="connsiteY2" fmla="*/ 896442 h 896442"/>
              <a:gd name="connsiteX3" fmla="*/ 0 w 1378065"/>
              <a:gd name="connsiteY3" fmla="*/ 896442 h 896442"/>
              <a:gd name="connsiteX4" fmla="*/ 0 w 1378065"/>
              <a:gd name="connsiteY4" fmla="*/ 0 h 89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65" h="896442">
                <a:moveTo>
                  <a:pt x="0" y="0"/>
                </a:moveTo>
                <a:lnTo>
                  <a:pt x="1378065" y="0"/>
                </a:lnTo>
                <a:lnTo>
                  <a:pt x="1378065" y="896442"/>
                </a:lnTo>
                <a:lnTo>
                  <a:pt x="0" y="896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s-ES" sz="1400" b="1" i="1" kern="1200" dirty="0">
                <a:solidFill>
                  <a:schemeClr val="bg2">
                    <a:lumMod val="50000"/>
                  </a:schemeClr>
                </a:solidFill>
              </a:rPr>
              <a:t>Fase de pruebas</a:t>
            </a:r>
            <a:endParaRPr lang="en-US" sz="1400" b="1" i="1" kern="1200" dirty="0">
              <a:solidFill>
                <a:schemeClr val="bg2">
                  <a:lumMod val="50000"/>
                </a:schemeClr>
              </a:solidFill>
            </a:endParaRPr>
          </a:p>
        </p:txBody>
      </p:sp>
      <p:sp>
        <p:nvSpPr>
          <p:cNvPr id="18" name="Elipse 17">
            <a:extLst>
              <a:ext uri="{FF2B5EF4-FFF2-40B4-BE49-F238E27FC236}">
                <a16:creationId xmlns:a16="http://schemas.microsoft.com/office/drawing/2014/main" id="{8315F7C6-25F6-491A-ADE7-598111C94839}"/>
              </a:ext>
            </a:extLst>
          </p:cNvPr>
          <p:cNvSpPr/>
          <p:nvPr/>
        </p:nvSpPr>
        <p:spPr>
          <a:xfrm>
            <a:off x="6935706" y="3447546"/>
            <a:ext cx="224110" cy="2241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A9874110-5D66-491A-BA6E-E76D95CBEC38}"/>
              </a:ext>
            </a:extLst>
          </p:cNvPr>
          <p:cNvSpPr/>
          <p:nvPr/>
        </p:nvSpPr>
        <p:spPr>
          <a:xfrm>
            <a:off x="7805698" y="3783712"/>
            <a:ext cx="1378065" cy="896442"/>
          </a:xfrm>
          <a:custGeom>
            <a:avLst/>
            <a:gdLst>
              <a:gd name="connsiteX0" fmla="*/ 0 w 1378065"/>
              <a:gd name="connsiteY0" fmla="*/ 0 h 896442"/>
              <a:gd name="connsiteX1" fmla="*/ 1378065 w 1378065"/>
              <a:gd name="connsiteY1" fmla="*/ 0 h 896442"/>
              <a:gd name="connsiteX2" fmla="*/ 1378065 w 1378065"/>
              <a:gd name="connsiteY2" fmla="*/ 896442 h 896442"/>
              <a:gd name="connsiteX3" fmla="*/ 0 w 1378065"/>
              <a:gd name="connsiteY3" fmla="*/ 896442 h 896442"/>
              <a:gd name="connsiteX4" fmla="*/ 0 w 1378065"/>
              <a:gd name="connsiteY4" fmla="*/ 0 h 89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65" h="896442">
                <a:moveTo>
                  <a:pt x="0" y="0"/>
                </a:moveTo>
                <a:lnTo>
                  <a:pt x="1378065" y="0"/>
                </a:lnTo>
                <a:lnTo>
                  <a:pt x="1378065" y="896442"/>
                </a:lnTo>
                <a:lnTo>
                  <a:pt x="0" y="896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i="1" kern="1200" dirty="0">
                <a:solidFill>
                  <a:schemeClr val="bg2">
                    <a:lumMod val="50000"/>
                  </a:schemeClr>
                </a:solidFill>
              </a:rPr>
              <a:t>Fase de distribución y marketing</a:t>
            </a:r>
            <a:endParaRPr lang="en-US" sz="1400" b="1" i="1" kern="1200" dirty="0">
              <a:solidFill>
                <a:schemeClr val="bg2">
                  <a:lumMod val="50000"/>
                </a:schemeClr>
              </a:solidFill>
            </a:endParaRPr>
          </a:p>
        </p:txBody>
      </p:sp>
      <p:sp>
        <p:nvSpPr>
          <p:cNvPr id="20" name="Elipse 19">
            <a:extLst>
              <a:ext uri="{FF2B5EF4-FFF2-40B4-BE49-F238E27FC236}">
                <a16:creationId xmlns:a16="http://schemas.microsoft.com/office/drawing/2014/main" id="{175F5C92-3DB7-48A4-BC4A-31570E5D39B9}"/>
              </a:ext>
            </a:extLst>
          </p:cNvPr>
          <p:cNvSpPr/>
          <p:nvPr/>
        </p:nvSpPr>
        <p:spPr>
          <a:xfrm>
            <a:off x="8382675" y="3447546"/>
            <a:ext cx="224110" cy="2241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orma libre: forma 20">
            <a:extLst>
              <a:ext uri="{FF2B5EF4-FFF2-40B4-BE49-F238E27FC236}">
                <a16:creationId xmlns:a16="http://schemas.microsoft.com/office/drawing/2014/main" id="{D7B37539-699B-4BF7-81ED-AA9F617B9D07}"/>
              </a:ext>
            </a:extLst>
          </p:cNvPr>
          <p:cNvSpPr/>
          <p:nvPr/>
        </p:nvSpPr>
        <p:spPr>
          <a:xfrm>
            <a:off x="9252667" y="2439049"/>
            <a:ext cx="1378065" cy="896442"/>
          </a:xfrm>
          <a:custGeom>
            <a:avLst/>
            <a:gdLst>
              <a:gd name="connsiteX0" fmla="*/ 0 w 1378065"/>
              <a:gd name="connsiteY0" fmla="*/ 0 h 896442"/>
              <a:gd name="connsiteX1" fmla="*/ 1378065 w 1378065"/>
              <a:gd name="connsiteY1" fmla="*/ 0 h 896442"/>
              <a:gd name="connsiteX2" fmla="*/ 1378065 w 1378065"/>
              <a:gd name="connsiteY2" fmla="*/ 896442 h 896442"/>
              <a:gd name="connsiteX3" fmla="*/ 0 w 1378065"/>
              <a:gd name="connsiteY3" fmla="*/ 896442 h 896442"/>
              <a:gd name="connsiteX4" fmla="*/ 0 w 1378065"/>
              <a:gd name="connsiteY4" fmla="*/ 0 h 89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65" h="896442">
                <a:moveTo>
                  <a:pt x="0" y="0"/>
                </a:moveTo>
                <a:lnTo>
                  <a:pt x="1378065" y="0"/>
                </a:lnTo>
                <a:lnTo>
                  <a:pt x="1378065" y="896442"/>
                </a:lnTo>
                <a:lnTo>
                  <a:pt x="0" y="896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s-ES" sz="1400" b="1" i="1" kern="1200" dirty="0">
                <a:solidFill>
                  <a:schemeClr val="bg2">
                    <a:lumMod val="50000"/>
                  </a:schemeClr>
                </a:solidFill>
              </a:rPr>
              <a:t>Fase de mantenimiento</a:t>
            </a:r>
            <a:endParaRPr lang="en-US" sz="1400" b="1" i="1" kern="1200" dirty="0">
              <a:solidFill>
                <a:schemeClr val="bg2">
                  <a:lumMod val="50000"/>
                </a:schemeClr>
              </a:solidFill>
            </a:endParaRPr>
          </a:p>
        </p:txBody>
      </p:sp>
      <p:sp>
        <p:nvSpPr>
          <p:cNvPr id="22" name="Elipse 21">
            <a:extLst>
              <a:ext uri="{FF2B5EF4-FFF2-40B4-BE49-F238E27FC236}">
                <a16:creationId xmlns:a16="http://schemas.microsoft.com/office/drawing/2014/main" id="{E978FF28-3716-4104-83E7-C9E922463651}"/>
              </a:ext>
            </a:extLst>
          </p:cNvPr>
          <p:cNvSpPr/>
          <p:nvPr/>
        </p:nvSpPr>
        <p:spPr>
          <a:xfrm>
            <a:off x="9829644" y="3447546"/>
            <a:ext cx="224110" cy="22411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CuadroTexto 4">
            <a:extLst>
              <a:ext uri="{FF2B5EF4-FFF2-40B4-BE49-F238E27FC236}">
                <a16:creationId xmlns:a16="http://schemas.microsoft.com/office/drawing/2014/main" id="{787816BF-54F1-48DC-84A0-E05BF9918F10}"/>
              </a:ext>
            </a:extLst>
          </p:cNvPr>
          <p:cNvSpPr txBox="1"/>
          <p:nvPr/>
        </p:nvSpPr>
        <p:spPr>
          <a:xfrm>
            <a:off x="603114" y="856038"/>
            <a:ext cx="10972799" cy="523220"/>
          </a:xfrm>
          <a:prstGeom prst="rect">
            <a:avLst/>
          </a:prstGeom>
          <a:noFill/>
        </p:spPr>
        <p:txBody>
          <a:bodyPr wrap="square" rtlCol="0">
            <a:spAutoFit/>
          </a:bodyPr>
          <a:lstStyle/>
          <a:p>
            <a:pPr algn="ctr"/>
            <a:r>
              <a:rPr lang="es-ES" sz="2800" dirty="0"/>
              <a:t>Fases fundamentales del desarrollo de videojuegos</a:t>
            </a:r>
          </a:p>
        </p:txBody>
      </p:sp>
      <p:sp>
        <p:nvSpPr>
          <p:cNvPr id="54" name="Rectángulo 53">
            <a:extLst>
              <a:ext uri="{FF2B5EF4-FFF2-40B4-BE49-F238E27FC236}">
                <a16:creationId xmlns:a16="http://schemas.microsoft.com/office/drawing/2014/main" id="{ACC496B1-2F7D-4945-A3BD-020A8E7B0E4C}"/>
              </a:ext>
            </a:extLst>
          </p:cNvPr>
          <p:cNvSpPr/>
          <p:nvPr/>
        </p:nvSpPr>
        <p:spPr>
          <a:xfrm rot="17700000">
            <a:off x="11417603" y="2767504"/>
            <a:ext cx="902550" cy="435175"/>
          </a:xfrm>
          <a:prstGeom prst="rect">
            <a:avLst/>
          </a:pr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cxnSp>
        <p:nvCxnSpPr>
          <p:cNvPr id="24" name="Conector: angular 23">
            <a:extLst>
              <a:ext uri="{FF2B5EF4-FFF2-40B4-BE49-F238E27FC236}">
                <a16:creationId xmlns:a16="http://schemas.microsoft.com/office/drawing/2014/main" id="{9A54F7AD-A33A-430F-AF3F-E369DD8DF4AB}"/>
              </a:ext>
            </a:extLst>
          </p:cNvPr>
          <p:cNvCxnSpPr>
            <a:stCxn id="22" idx="6"/>
            <a:endCxn id="20" idx="0"/>
          </p:cNvCxnSpPr>
          <p:nvPr/>
        </p:nvCxnSpPr>
        <p:spPr>
          <a:xfrm flipH="1" flipV="1">
            <a:off x="8494730" y="3447546"/>
            <a:ext cx="1559024" cy="112055"/>
          </a:xfrm>
          <a:prstGeom prst="bentConnector4">
            <a:avLst>
              <a:gd name="adj1" fmla="val -46827"/>
              <a:gd name="adj2" fmla="val 1032290"/>
            </a:avLst>
          </a:prstGeom>
          <a:ln w="19050">
            <a:solidFill>
              <a:schemeClr val="accent1">
                <a:lumMod val="75000"/>
              </a:schemeClr>
            </a:solidFill>
            <a:prstDash val="sysDash"/>
            <a:tailEnd type="triangle"/>
          </a:ln>
        </p:spPr>
        <p:style>
          <a:lnRef idx="1">
            <a:schemeClr val="dk1"/>
          </a:lnRef>
          <a:fillRef idx="0">
            <a:schemeClr val="dk1"/>
          </a:fillRef>
          <a:effectRef idx="0">
            <a:schemeClr val="dk1"/>
          </a:effectRef>
          <a:fontRef idx="minor">
            <a:schemeClr val="tx1"/>
          </a:fontRef>
        </p:style>
      </p:cxnSp>
      <p:sp>
        <p:nvSpPr>
          <p:cNvPr id="26" name="Rectángulo 25">
            <a:extLst>
              <a:ext uri="{FF2B5EF4-FFF2-40B4-BE49-F238E27FC236}">
                <a16:creationId xmlns:a16="http://schemas.microsoft.com/office/drawing/2014/main" id="{27D8F6E2-F305-48B9-A8BF-27BEF7F54264}"/>
              </a:ext>
            </a:extLst>
          </p:cNvPr>
          <p:cNvSpPr/>
          <p:nvPr/>
        </p:nvSpPr>
        <p:spPr>
          <a:xfrm>
            <a:off x="9583669" y="1"/>
            <a:ext cx="624361"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ángulo 26">
            <a:extLst>
              <a:ext uri="{FF2B5EF4-FFF2-40B4-BE49-F238E27FC236}">
                <a16:creationId xmlns:a16="http://schemas.microsoft.com/office/drawing/2014/main" id="{40C176C1-C70E-4DCF-85F3-A2F7B7CD0000}"/>
              </a:ext>
            </a:extLst>
          </p:cNvPr>
          <p:cNvSpPr/>
          <p:nvPr/>
        </p:nvSpPr>
        <p:spPr>
          <a:xfrm>
            <a:off x="10223771" y="0"/>
            <a:ext cx="1968230"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Imagen 27">
            <a:extLst>
              <a:ext uri="{FF2B5EF4-FFF2-40B4-BE49-F238E27FC236}">
                <a16:creationId xmlns:a16="http://schemas.microsoft.com/office/drawing/2014/main" id="{18611CFD-AE8D-4B57-8E21-C5361B608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989" y="41680"/>
            <a:ext cx="1887793" cy="571057"/>
          </a:xfrm>
          <a:prstGeom prst="rect">
            <a:avLst/>
          </a:prstGeom>
        </p:spPr>
      </p:pic>
      <p:pic>
        <p:nvPicPr>
          <p:cNvPr id="29" name="Picture 2" descr="SHOMY - ING. INFORMATICA Y SISTEMAS - UNAMBA: ing. informática y sistemas  unamba">
            <a:extLst>
              <a:ext uri="{FF2B5EF4-FFF2-40B4-BE49-F238E27FC236}">
                <a16:creationId xmlns:a16="http://schemas.microsoft.com/office/drawing/2014/main" id="{8508362A-4CA6-4B73-94E1-5CD51FDBD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430" y="31848"/>
            <a:ext cx="593768" cy="57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34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16" presetClass="entr" presetSubtype="21"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16" presetClass="entr" presetSubtype="21"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inVertical)">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par>
                                <p:cTn id="73" presetID="16" presetClass="entr" presetSubtype="21"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P spid="17"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87816BF-54F1-48DC-84A0-E05BF9918F10}"/>
              </a:ext>
            </a:extLst>
          </p:cNvPr>
          <p:cNvSpPr txBox="1"/>
          <p:nvPr/>
        </p:nvSpPr>
        <p:spPr>
          <a:xfrm>
            <a:off x="603114" y="856038"/>
            <a:ext cx="10972799" cy="523220"/>
          </a:xfrm>
          <a:prstGeom prst="rect">
            <a:avLst/>
          </a:prstGeom>
          <a:noFill/>
        </p:spPr>
        <p:txBody>
          <a:bodyPr wrap="square" rtlCol="0">
            <a:spAutoFit/>
          </a:bodyPr>
          <a:lstStyle/>
          <a:p>
            <a:pPr algn="ctr"/>
            <a:r>
              <a:rPr lang="es-ES" sz="2800" dirty="0"/>
              <a:t>Aplicaciones de desarrollo con </a:t>
            </a:r>
            <a:r>
              <a:rPr lang="es-ES" sz="2800" dirty="0" err="1"/>
              <a:t>Unreal</a:t>
            </a:r>
            <a:r>
              <a:rPr lang="es-ES" sz="2800" dirty="0"/>
              <a:t> </a:t>
            </a:r>
            <a:r>
              <a:rPr lang="es-ES" sz="2800" dirty="0" err="1"/>
              <a:t>Engine</a:t>
            </a:r>
            <a:endParaRPr lang="es-ES" sz="2800" dirty="0"/>
          </a:p>
        </p:txBody>
      </p:sp>
      <p:sp>
        <p:nvSpPr>
          <p:cNvPr id="6" name="CuadroTexto 5">
            <a:extLst>
              <a:ext uri="{FF2B5EF4-FFF2-40B4-BE49-F238E27FC236}">
                <a16:creationId xmlns:a16="http://schemas.microsoft.com/office/drawing/2014/main" id="{2A0F0828-5DDA-4707-BC52-B942A2942942}"/>
              </a:ext>
            </a:extLst>
          </p:cNvPr>
          <p:cNvSpPr txBox="1"/>
          <p:nvPr/>
        </p:nvSpPr>
        <p:spPr>
          <a:xfrm>
            <a:off x="603115" y="1918421"/>
            <a:ext cx="10972800" cy="646331"/>
          </a:xfrm>
          <a:prstGeom prst="rect">
            <a:avLst/>
          </a:prstGeom>
          <a:noFill/>
        </p:spPr>
        <p:txBody>
          <a:bodyPr wrap="square" rtlCol="0">
            <a:spAutoFit/>
          </a:bodyPr>
          <a:lstStyle/>
          <a:p>
            <a:pPr algn="just"/>
            <a:r>
              <a:rPr lang="es-ES" dirty="0"/>
              <a:t>El trabajo en </a:t>
            </a:r>
            <a:r>
              <a:rPr lang="es-ES" dirty="0" err="1"/>
              <a:t>Ureal</a:t>
            </a:r>
            <a:r>
              <a:rPr lang="es-ES" dirty="0"/>
              <a:t> </a:t>
            </a:r>
            <a:r>
              <a:rPr lang="es-ES" dirty="0" err="1"/>
              <a:t>Engine</a:t>
            </a:r>
            <a:r>
              <a:rPr lang="es-ES" dirty="0"/>
              <a:t> no se limita al desarrollo de videojuegos, en </a:t>
            </a:r>
            <a:r>
              <a:rPr lang="es-ES" dirty="0" err="1"/>
              <a:t>ralidad</a:t>
            </a:r>
            <a:r>
              <a:rPr lang="es-ES" dirty="0"/>
              <a:t>, se tiene una amplia gama de posibilidades, como por ejemplo:</a:t>
            </a:r>
          </a:p>
        </p:txBody>
      </p:sp>
      <p:sp>
        <p:nvSpPr>
          <p:cNvPr id="4" name="Forma libre: forma 3">
            <a:extLst>
              <a:ext uri="{FF2B5EF4-FFF2-40B4-BE49-F238E27FC236}">
                <a16:creationId xmlns:a16="http://schemas.microsoft.com/office/drawing/2014/main" id="{ABD13E89-C00B-4A98-AE6D-A426905DC8E9}"/>
              </a:ext>
            </a:extLst>
          </p:cNvPr>
          <p:cNvSpPr/>
          <p:nvPr/>
        </p:nvSpPr>
        <p:spPr>
          <a:xfrm>
            <a:off x="2102109" y="3137356"/>
            <a:ext cx="2345531" cy="2345531"/>
          </a:xfrm>
          <a:custGeom>
            <a:avLst/>
            <a:gdLst>
              <a:gd name="connsiteX0" fmla="*/ 0 w 2345531"/>
              <a:gd name="connsiteY0" fmla="*/ 1172766 h 2345531"/>
              <a:gd name="connsiteX1" fmla="*/ 1172766 w 2345531"/>
              <a:gd name="connsiteY1" fmla="*/ 0 h 2345531"/>
              <a:gd name="connsiteX2" fmla="*/ 2345532 w 2345531"/>
              <a:gd name="connsiteY2" fmla="*/ 1172766 h 2345531"/>
              <a:gd name="connsiteX3" fmla="*/ 1172766 w 2345531"/>
              <a:gd name="connsiteY3" fmla="*/ 2345532 h 2345531"/>
              <a:gd name="connsiteX4" fmla="*/ 0 w 2345531"/>
              <a:gd name="connsiteY4" fmla="*/ 1172766 h 234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531" h="2345531">
                <a:moveTo>
                  <a:pt x="0" y="1172766"/>
                </a:moveTo>
                <a:cubicBezTo>
                  <a:pt x="0" y="525065"/>
                  <a:pt x="525065" y="0"/>
                  <a:pt x="1172766" y="0"/>
                </a:cubicBezTo>
                <a:cubicBezTo>
                  <a:pt x="1820467" y="0"/>
                  <a:pt x="2345532" y="525065"/>
                  <a:pt x="2345532" y="1172766"/>
                </a:cubicBezTo>
                <a:cubicBezTo>
                  <a:pt x="2345532" y="1820467"/>
                  <a:pt x="1820467" y="2345532"/>
                  <a:pt x="1172766" y="2345532"/>
                </a:cubicBezTo>
                <a:cubicBezTo>
                  <a:pt x="525065" y="2345532"/>
                  <a:pt x="0" y="1820467"/>
                  <a:pt x="0" y="1172766"/>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72577" tIns="365085" rIns="472577" bIns="365085" numCol="1" spcCol="1270" anchor="ctr" anchorCtr="0">
            <a:noAutofit/>
          </a:bodyPr>
          <a:lstStyle/>
          <a:p>
            <a:pPr marL="0" lvl="0" indent="0" algn="ctr" defTabSz="755650">
              <a:lnSpc>
                <a:spcPct val="90000"/>
              </a:lnSpc>
              <a:spcBef>
                <a:spcPct val="0"/>
              </a:spcBef>
              <a:spcAft>
                <a:spcPct val="35000"/>
              </a:spcAft>
              <a:buNone/>
            </a:pPr>
            <a:r>
              <a:rPr lang="es-ES" sz="1700" kern="1200" dirty="0"/>
              <a:t>Desarrollo de videojuegos</a:t>
            </a:r>
            <a:endParaRPr lang="en-US" sz="1700" kern="1200" dirty="0"/>
          </a:p>
        </p:txBody>
      </p:sp>
      <p:sp>
        <p:nvSpPr>
          <p:cNvPr id="12" name="Forma libre: forma 11">
            <a:extLst>
              <a:ext uri="{FF2B5EF4-FFF2-40B4-BE49-F238E27FC236}">
                <a16:creationId xmlns:a16="http://schemas.microsoft.com/office/drawing/2014/main" id="{C1450F66-2F2F-4545-95D1-5036560C295D}"/>
              </a:ext>
            </a:extLst>
          </p:cNvPr>
          <p:cNvSpPr/>
          <p:nvPr/>
        </p:nvSpPr>
        <p:spPr>
          <a:xfrm>
            <a:off x="3978534" y="3137356"/>
            <a:ext cx="2345531" cy="2345531"/>
          </a:xfrm>
          <a:custGeom>
            <a:avLst/>
            <a:gdLst>
              <a:gd name="connsiteX0" fmla="*/ 0 w 2345531"/>
              <a:gd name="connsiteY0" fmla="*/ 1172766 h 2345531"/>
              <a:gd name="connsiteX1" fmla="*/ 1172766 w 2345531"/>
              <a:gd name="connsiteY1" fmla="*/ 0 h 2345531"/>
              <a:gd name="connsiteX2" fmla="*/ 2345532 w 2345531"/>
              <a:gd name="connsiteY2" fmla="*/ 1172766 h 2345531"/>
              <a:gd name="connsiteX3" fmla="*/ 1172766 w 2345531"/>
              <a:gd name="connsiteY3" fmla="*/ 2345532 h 2345531"/>
              <a:gd name="connsiteX4" fmla="*/ 0 w 2345531"/>
              <a:gd name="connsiteY4" fmla="*/ 1172766 h 234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531" h="2345531">
                <a:moveTo>
                  <a:pt x="0" y="1172766"/>
                </a:moveTo>
                <a:cubicBezTo>
                  <a:pt x="0" y="525065"/>
                  <a:pt x="525065" y="0"/>
                  <a:pt x="1172766" y="0"/>
                </a:cubicBezTo>
                <a:cubicBezTo>
                  <a:pt x="1820467" y="0"/>
                  <a:pt x="2345532" y="525065"/>
                  <a:pt x="2345532" y="1172766"/>
                </a:cubicBezTo>
                <a:cubicBezTo>
                  <a:pt x="2345532" y="1820467"/>
                  <a:pt x="1820467" y="2345532"/>
                  <a:pt x="1172766" y="2345532"/>
                </a:cubicBezTo>
                <a:cubicBezTo>
                  <a:pt x="525065" y="2345532"/>
                  <a:pt x="0" y="1820467"/>
                  <a:pt x="0" y="1172766"/>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72577" tIns="365085" rIns="472577" bIns="365085" numCol="1" spcCol="1270" anchor="ctr" anchorCtr="0">
            <a:noAutofit/>
          </a:bodyPr>
          <a:lstStyle/>
          <a:p>
            <a:pPr marL="0" lvl="0" indent="0" algn="ctr" defTabSz="755650">
              <a:lnSpc>
                <a:spcPct val="90000"/>
              </a:lnSpc>
              <a:spcBef>
                <a:spcPct val="0"/>
              </a:spcBef>
              <a:spcAft>
                <a:spcPct val="35000"/>
              </a:spcAft>
              <a:buNone/>
            </a:pPr>
            <a:r>
              <a:rPr lang="es-ES" sz="1700" kern="1200" dirty="0"/>
              <a:t>Realidad aumentada</a:t>
            </a:r>
            <a:endParaRPr lang="en-US" sz="1700" kern="1200" dirty="0"/>
          </a:p>
        </p:txBody>
      </p:sp>
      <p:sp>
        <p:nvSpPr>
          <p:cNvPr id="13" name="Forma libre: forma 12">
            <a:extLst>
              <a:ext uri="{FF2B5EF4-FFF2-40B4-BE49-F238E27FC236}">
                <a16:creationId xmlns:a16="http://schemas.microsoft.com/office/drawing/2014/main" id="{892D1C95-7226-499F-B6B6-1EEE0EC3F14C}"/>
              </a:ext>
            </a:extLst>
          </p:cNvPr>
          <p:cNvSpPr/>
          <p:nvPr/>
        </p:nvSpPr>
        <p:spPr>
          <a:xfrm>
            <a:off x="5854959" y="3137356"/>
            <a:ext cx="2345531" cy="2345531"/>
          </a:xfrm>
          <a:custGeom>
            <a:avLst/>
            <a:gdLst>
              <a:gd name="connsiteX0" fmla="*/ 0 w 2345531"/>
              <a:gd name="connsiteY0" fmla="*/ 1172766 h 2345531"/>
              <a:gd name="connsiteX1" fmla="*/ 1172766 w 2345531"/>
              <a:gd name="connsiteY1" fmla="*/ 0 h 2345531"/>
              <a:gd name="connsiteX2" fmla="*/ 2345532 w 2345531"/>
              <a:gd name="connsiteY2" fmla="*/ 1172766 h 2345531"/>
              <a:gd name="connsiteX3" fmla="*/ 1172766 w 2345531"/>
              <a:gd name="connsiteY3" fmla="*/ 2345532 h 2345531"/>
              <a:gd name="connsiteX4" fmla="*/ 0 w 2345531"/>
              <a:gd name="connsiteY4" fmla="*/ 1172766 h 234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531" h="2345531">
                <a:moveTo>
                  <a:pt x="0" y="1172766"/>
                </a:moveTo>
                <a:cubicBezTo>
                  <a:pt x="0" y="525065"/>
                  <a:pt x="525065" y="0"/>
                  <a:pt x="1172766" y="0"/>
                </a:cubicBezTo>
                <a:cubicBezTo>
                  <a:pt x="1820467" y="0"/>
                  <a:pt x="2345532" y="525065"/>
                  <a:pt x="2345532" y="1172766"/>
                </a:cubicBezTo>
                <a:cubicBezTo>
                  <a:pt x="2345532" y="1820467"/>
                  <a:pt x="1820467" y="2345532"/>
                  <a:pt x="1172766" y="2345532"/>
                </a:cubicBezTo>
                <a:cubicBezTo>
                  <a:pt x="525065" y="2345532"/>
                  <a:pt x="0" y="1820467"/>
                  <a:pt x="0" y="1172766"/>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72577" tIns="365085" rIns="472577" bIns="365085" numCol="1" spcCol="1270" anchor="ctr" anchorCtr="0">
            <a:noAutofit/>
          </a:bodyPr>
          <a:lstStyle/>
          <a:p>
            <a:pPr marL="0" lvl="0" indent="0" algn="ctr" defTabSz="755650">
              <a:lnSpc>
                <a:spcPct val="90000"/>
              </a:lnSpc>
              <a:spcBef>
                <a:spcPct val="0"/>
              </a:spcBef>
              <a:spcAft>
                <a:spcPct val="35000"/>
              </a:spcAft>
              <a:buNone/>
            </a:pPr>
            <a:r>
              <a:rPr lang="es-ES" sz="1700" kern="1200" dirty="0"/>
              <a:t>Realidad virtual y simuladores</a:t>
            </a:r>
            <a:endParaRPr lang="en-US" sz="1700" kern="1200" dirty="0"/>
          </a:p>
        </p:txBody>
      </p:sp>
      <p:sp>
        <p:nvSpPr>
          <p:cNvPr id="14" name="Forma libre: forma 13">
            <a:extLst>
              <a:ext uri="{FF2B5EF4-FFF2-40B4-BE49-F238E27FC236}">
                <a16:creationId xmlns:a16="http://schemas.microsoft.com/office/drawing/2014/main" id="{E919E8F1-E285-4FF9-BEC2-508671E878C0}"/>
              </a:ext>
            </a:extLst>
          </p:cNvPr>
          <p:cNvSpPr/>
          <p:nvPr/>
        </p:nvSpPr>
        <p:spPr>
          <a:xfrm>
            <a:off x="7731384" y="3137356"/>
            <a:ext cx="2345531" cy="2345531"/>
          </a:xfrm>
          <a:custGeom>
            <a:avLst/>
            <a:gdLst>
              <a:gd name="connsiteX0" fmla="*/ 0 w 2345531"/>
              <a:gd name="connsiteY0" fmla="*/ 1172766 h 2345531"/>
              <a:gd name="connsiteX1" fmla="*/ 1172766 w 2345531"/>
              <a:gd name="connsiteY1" fmla="*/ 0 h 2345531"/>
              <a:gd name="connsiteX2" fmla="*/ 2345532 w 2345531"/>
              <a:gd name="connsiteY2" fmla="*/ 1172766 h 2345531"/>
              <a:gd name="connsiteX3" fmla="*/ 1172766 w 2345531"/>
              <a:gd name="connsiteY3" fmla="*/ 2345532 h 2345531"/>
              <a:gd name="connsiteX4" fmla="*/ 0 w 2345531"/>
              <a:gd name="connsiteY4" fmla="*/ 1172766 h 234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531" h="2345531">
                <a:moveTo>
                  <a:pt x="0" y="1172766"/>
                </a:moveTo>
                <a:cubicBezTo>
                  <a:pt x="0" y="525065"/>
                  <a:pt x="525065" y="0"/>
                  <a:pt x="1172766" y="0"/>
                </a:cubicBezTo>
                <a:cubicBezTo>
                  <a:pt x="1820467" y="0"/>
                  <a:pt x="2345532" y="525065"/>
                  <a:pt x="2345532" y="1172766"/>
                </a:cubicBezTo>
                <a:cubicBezTo>
                  <a:pt x="2345532" y="1820467"/>
                  <a:pt x="1820467" y="2345532"/>
                  <a:pt x="1172766" y="2345532"/>
                </a:cubicBezTo>
                <a:cubicBezTo>
                  <a:pt x="525065" y="2345532"/>
                  <a:pt x="0" y="1820467"/>
                  <a:pt x="0" y="1172766"/>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72577" tIns="365085" rIns="472577" bIns="365085" numCol="1" spcCol="1270" anchor="ctr" anchorCtr="0">
            <a:noAutofit/>
          </a:bodyPr>
          <a:lstStyle/>
          <a:p>
            <a:pPr marL="0" lvl="0" indent="0" algn="ctr" defTabSz="755650">
              <a:lnSpc>
                <a:spcPct val="90000"/>
              </a:lnSpc>
              <a:spcBef>
                <a:spcPct val="0"/>
              </a:spcBef>
              <a:spcAft>
                <a:spcPct val="35000"/>
              </a:spcAft>
              <a:buNone/>
            </a:pPr>
            <a:r>
              <a:rPr lang="es-ES" sz="1700" kern="1200" dirty="0"/>
              <a:t>Diseños arquitectónicos</a:t>
            </a:r>
            <a:endParaRPr lang="en-US" sz="1700" kern="1200" dirty="0"/>
          </a:p>
        </p:txBody>
      </p:sp>
      <p:sp>
        <p:nvSpPr>
          <p:cNvPr id="15" name="Rectángulo 14">
            <a:extLst>
              <a:ext uri="{FF2B5EF4-FFF2-40B4-BE49-F238E27FC236}">
                <a16:creationId xmlns:a16="http://schemas.microsoft.com/office/drawing/2014/main" id="{7613D1C4-D813-479C-A701-F296FFCA6725}"/>
              </a:ext>
            </a:extLst>
          </p:cNvPr>
          <p:cNvSpPr/>
          <p:nvPr/>
        </p:nvSpPr>
        <p:spPr>
          <a:xfrm>
            <a:off x="9583669" y="1"/>
            <a:ext cx="624361"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15">
            <a:extLst>
              <a:ext uri="{FF2B5EF4-FFF2-40B4-BE49-F238E27FC236}">
                <a16:creationId xmlns:a16="http://schemas.microsoft.com/office/drawing/2014/main" id="{34067920-6133-4F6A-B689-2DFCFB3C14B0}"/>
              </a:ext>
            </a:extLst>
          </p:cNvPr>
          <p:cNvSpPr/>
          <p:nvPr/>
        </p:nvSpPr>
        <p:spPr>
          <a:xfrm>
            <a:off x="10223771" y="0"/>
            <a:ext cx="1968230"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n 16">
            <a:extLst>
              <a:ext uri="{FF2B5EF4-FFF2-40B4-BE49-F238E27FC236}">
                <a16:creationId xmlns:a16="http://schemas.microsoft.com/office/drawing/2014/main" id="{FB6F26DB-F8FF-4B28-97D5-5210A28A8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989" y="41680"/>
            <a:ext cx="1887793" cy="571057"/>
          </a:xfrm>
          <a:prstGeom prst="rect">
            <a:avLst/>
          </a:prstGeom>
        </p:spPr>
      </p:pic>
      <p:pic>
        <p:nvPicPr>
          <p:cNvPr id="18" name="Picture 2" descr="SHOMY - ING. INFORMATICA Y SISTEMAS - UNAMBA: ing. informática y sistemas  unamba">
            <a:extLst>
              <a:ext uri="{FF2B5EF4-FFF2-40B4-BE49-F238E27FC236}">
                <a16:creationId xmlns:a16="http://schemas.microsoft.com/office/drawing/2014/main" id="{F28147EF-666B-4194-80A6-2F93694CC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430" y="31848"/>
            <a:ext cx="593768" cy="57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20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87816BF-54F1-48DC-84A0-E05BF9918F10}"/>
              </a:ext>
            </a:extLst>
          </p:cNvPr>
          <p:cNvSpPr txBox="1"/>
          <p:nvPr/>
        </p:nvSpPr>
        <p:spPr>
          <a:xfrm>
            <a:off x="603114" y="856038"/>
            <a:ext cx="10972799" cy="523220"/>
          </a:xfrm>
          <a:prstGeom prst="rect">
            <a:avLst/>
          </a:prstGeom>
          <a:noFill/>
        </p:spPr>
        <p:txBody>
          <a:bodyPr wrap="square" rtlCol="0">
            <a:spAutoFit/>
          </a:bodyPr>
          <a:lstStyle/>
          <a:p>
            <a:pPr algn="ctr"/>
            <a:r>
              <a:rPr lang="es-ES" sz="2800" dirty="0"/>
              <a:t>Ejemplo práctico de desarrollo de un videojuego</a:t>
            </a:r>
          </a:p>
        </p:txBody>
      </p:sp>
      <p:sp>
        <p:nvSpPr>
          <p:cNvPr id="6" name="CuadroTexto 5">
            <a:extLst>
              <a:ext uri="{FF2B5EF4-FFF2-40B4-BE49-F238E27FC236}">
                <a16:creationId xmlns:a16="http://schemas.microsoft.com/office/drawing/2014/main" id="{2A0F0828-5DDA-4707-BC52-B942A2942942}"/>
              </a:ext>
            </a:extLst>
          </p:cNvPr>
          <p:cNvSpPr txBox="1"/>
          <p:nvPr/>
        </p:nvSpPr>
        <p:spPr>
          <a:xfrm>
            <a:off x="603115" y="1918421"/>
            <a:ext cx="10972800" cy="3693319"/>
          </a:xfrm>
          <a:prstGeom prst="rect">
            <a:avLst/>
          </a:prstGeom>
          <a:noFill/>
        </p:spPr>
        <p:txBody>
          <a:bodyPr wrap="square" rtlCol="0">
            <a:spAutoFit/>
          </a:bodyPr>
          <a:lstStyle/>
          <a:p>
            <a:pPr algn="just"/>
            <a:r>
              <a:rPr lang="es-ES" dirty="0"/>
              <a:t>En este punto, elaboraremos un simple videojuegos de contador de ítems encontrados, y todo, siguiendo los siguientes pasos (Desarrollaremos un juego en tercera persona):</a:t>
            </a:r>
          </a:p>
          <a:p>
            <a:pPr algn="just"/>
            <a:endParaRPr lang="es-ES" dirty="0"/>
          </a:p>
          <a:p>
            <a:pPr algn="just"/>
            <a:endParaRPr lang="es-ES" dirty="0"/>
          </a:p>
          <a:p>
            <a:pPr marL="798513" indent="-342900" algn="just">
              <a:buFont typeface="+mj-lt"/>
              <a:buAutoNum type="arabicPeriod"/>
            </a:pPr>
            <a:r>
              <a:rPr lang="es-ES" dirty="0"/>
              <a:t>Instalar </a:t>
            </a:r>
            <a:r>
              <a:rPr lang="es-ES" dirty="0" err="1"/>
              <a:t>Epic</a:t>
            </a:r>
            <a:r>
              <a:rPr lang="es-ES" dirty="0"/>
              <a:t> </a:t>
            </a:r>
            <a:r>
              <a:rPr lang="es-ES" dirty="0" err="1"/>
              <a:t>Games</a:t>
            </a:r>
            <a:r>
              <a:rPr lang="es-ES" dirty="0"/>
              <a:t>.</a:t>
            </a:r>
          </a:p>
          <a:p>
            <a:pPr marL="798513" indent="-342900" algn="just">
              <a:buFont typeface="+mj-lt"/>
              <a:buAutoNum type="arabicPeriod"/>
            </a:pPr>
            <a:r>
              <a:rPr lang="es-ES" dirty="0"/>
              <a:t>Instalar </a:t>
            </a:r>
            <a:r>
              <a:rPr lang="es-ES" dirty="0" err="1"/>
              <a:t>Unreal</a:t>
            </a:r>
            <a:r>
              <a:rPr lang="es-ES" dirty="0"/>
              <a:t>.</a:t>
            </a:r>
          </a:p>
          <a:p>
            <a:pPr marL="798513" indent="-342900" algn="just">
              <a:buFont typeface="+mj-lt"/>
              <a:buAutoNum type="arabicPeriod"/>
            </a:pPr>
            <a:r>
              <a:rPr lang="es-ES" dirty="0"/>
              <a:t>Crear proyecto en </a:t>
            </a:r>
            <a:r>
              <a:rPr lang="es-ES" dirty="0" err="1"/>
              <a:t>Unreal</a:t>
            </a:r>
            <a:r>
              <a:rPr lang="es-ES" dirty="0"/>
              <a:t> (Videojuego en tercera persona).</a:t>
            </a:r>
          </a:p>
          <a:p>
            <a:pPr marL="798513" indent="-342900" algn="just">
              <a:buFont typeface="+mj-lt"/>
              <a:buAutoNum type="arabicPeriod"/>
            </a:pPr>
            <a:r>
              <a:rPr lang="es-ES" dirty="0"/>
              <a:t>Limpiar proyecto (Retirar todo lo innecesaria respecto al proyecto creado).</a:t>
            </a:r>
          </a:p>
          <a:p>
            <a:pPr marL="798513" indent="-342900" algn="just">
              <a:buFont typeface="+mj-lt"/>
              <a:buAutoNum type="arabicPeriod"/>
            </a:pPr>
            <a:r>
              <a:rPr lang="es-ES" dirty="0"/>
              <a:t>Crear mapa del nivel a desarrollar (Aplicar diseños conceptuales).</a:t>
            </a:r>
          </a:p>
          <a:p>
            <a:pPr marL="798513" indent="-342900" algn="just">
              <a:buFont typeface="+mj-lt"/>
              <a:buAutoNum type="arabicPeriod"/>
            </a:pPr>
            <a:r>
              <a:rPr lang="es-ES" dirty="0"/>
              <a:t>Agregar ítems a buscar en el videojuego (Contadores de puntos).</a:t>
            </a:r>
          </a:p>
          <a:p>
            <a:pPr marL="798513" indent="-342900" algn="just">
              <a:buFont typeface="+mj-lt"/>
              <a:buAutoNum type="arabicPeriod"/>
            </a:pPr>
            <a:r>
              <a:rPr lang="es-ES" dirty="0"/>
              <a:t>Agregar sección contador de puntos (Widget).</a:t>
            </a:r>
          </a:p>
          <a:p>
            <a:pPr marL="798513" indent="-342900" algn="just">
              <a:buFont typeface="+mj-lt"/>
              <a:buAutoNum type="arabicPeriod"/>
            </a:pPr>
            <a:r>
              <a:rPr lang="es-ES" dirty="0"/>
              <a:t>Programar interacción con ítems contadores de puntos.</a:t>
            </a:r>
          </a:p>
          <a:p>
            <a:pPr marL="798513" indent="-342900" algn="just">
              <a:buFont typeface="+mj-lt"/>
              <a:buAutoNum type="arabicPeriod"/>
            </a:pPr>
            <a:r>
              <a:rPr lang="es-ES" dirty="0"/>
              <a:t>Cierre y reinicio de videojuego (Fin de juego ganado).</a:t>
            </a:r>
          </a:p>
        </p:txBody>
      </p:sp>
      <p:sp>
        <p:nvSpPr>
          <p:cNvPr id="11" name="Rectángulo 10">
            <a:extLst>
              <a:ext uri="{FF2B5EF4-FFF2-40B4-BE49-F238E27FC236}">
                <a16:creationId xmlns:a16="http://schemas.microsoft.com/office/drawing/2014/main" id="{85958524-AC70-43D3-A8CB-7A6100E5B50B}"/>
              </a:ext>
            </a:extLst>
          </p:cNvPr>
          <p:cNvSpPr/>
          <p:nvPr/>
        </p:nvSpPr>
        <p:spPr>
          <a:xfrm>
            <a:off x="9583669" y="1"/>
            <a:ext cx="624361"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11">
            <a:extLst>
              <a:ext uri="{FF2B5EF4-FFF2-40B4-BE49-F238E27FC236}">
                <a16:creationId xmlns:a16="http://schemas.microsoft.com/office/drawing/2014/main" id="{A2B3E28B-AD5C-4B40-BAD0-02947069CDA6}"/>
              </a:ext>
            </a:extLst>
          </p:cNvPr>
          <p:cNvSpPr/>
          <p:nvPr/>
        </p:nvSpPr>
        <p:spPr>
          <a:xfrm>
            <a:off x="10223771" y="0"/>
            <a:ext cx="1968230" cy="622569"/>
          </a:xfrm>
          <a:prstGeom prst="rect">
            <a:avLst/>
          </a:prstGeom>
          <a:solidFill>
            <a:schemeClr val="bg1">
              <a:lumMod val="95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a:extLst>
              <a:ext uri="{FF2B5EF4-FFF2-40B4-BE49-F238E27FC236}">
                <a16:creationId xmlns:a16="http://schemas.microsoft.com/office/drawing/2014/main" id="{206A9720-EA9D-480F-9F5D-C00B588BC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989" y="41680"/>
            <a:ext cx="1887793" cy="571057"/>
          </a:xfrm>
          <a:prstGeom prst="rect">
            <a:avLst/>
          </a:prstGeom>
        </p:spPr>
      </p:pic>
      <p:pic>
        <p:nvPicPr>
          <p:cNvPr id="14" name="Picture 2" descr="SHOMY - ING. INFORMATICA Y SISTEMAS - UNAMBA: ing. informática y sistemas  unamba">
            <a:extLst>
              <a:ext uri="{FF2B5EF4-FFF2-40B4-BE49-F238E27FC236}">
                <a16:creationId xmlns:a16="http://schemas.microsoft.com/office/drawing/2014/main" id="{97D56C4C-EEE4-41C3-AD35-4672058AD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430" y="31848"/>
            <a:ext cx="593768" cy="57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3981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3493</TotalTime>
  <Words>298</Words>
  <Application>Microsoft Office PowerPoint</Application>
  <PresentationFormat>Panorámica</PresentationFormat>
  <Paragraphs>47</Paragraphs>
  <Slides>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vt:i4>
      </vt:variant>
    </vt:vector>
  </HeadingPairs>
  <TitlesOfParts>
    <vt:vector size="11" baseType="lpstr">
      <vt:lpstr>Arial</vt:lpstr>
      <vt:lpstr>Calibri</vt:lpstr>
      <vt:lpstr>Calibri Light</vt:lpstr>
      <vt:lpstr>Tema de Office</vt:lpstr>
      <vt:lpstr>Desarrollo de videojuegos con Unreal Engine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Conceptos fundamentales de programación web</dc:title>
  <dc:creator>Kevin Arnold Arias Figueroa</dc:creator>
  <cp:lastModifiedBy>Kevin Arnold Arias Figueroa</cp:lastModifiedBy>
  <cp:revision>316</cp:revision>
  <dcterms:created xsi:type="dcterms:W3CDTF">2019-08-15T21:37:42Z</dcterms:created>
  <dcterms:modified xsi:type="dcterms:W3CDTF">2021-09-02T01:52:59Z</dcterms:modified>
</cp:coreProperties>
</file>