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9"/>
  </p:notesMasterIdLst>
  <p:sldIdLst>
    <p:sldId id="256" r:id="rId2"/>
    <p:sldId id="263" r:id="rId3"/>
    <p:sldId id="269" r:id="rId4"/>
    <p:sldId id="270" r:id="rId5"/>
    <p:sldId id="271" r:id="rId6"/>
    <p:sldId id="272" r:id="rId7"/>
    <p:sldId id="26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A705"/>
    <a:srgbClr val="F9BB0B"/>
    <a:srgbClr val="816003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7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F1B6DD-BB9C-4AA6-BBA4-05C4B870F5A6}" type="datetimeFigureOut">
              <a:rPr lang="en-US" smtClean="0"/>
              <a:t>19-Jul-22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D91D00-3C08-4ED5-8709-FC8129E1622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370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6AE13D-902A-434A-89D8-A14EA7B54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90CD7BF-C0D2-4EE8-A5BD-36511AB458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123DAAB-1D65-4C53-9FA4-C722A6E5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B484-7FFF-405E-9615-673E57A4BA52}" type="datetimeFigureOut">
              <a:rPr lang="en-US" smtClean="0"/>
              <a:t>19-Jul-22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CDB3E3-DA66-4669-9213-5FE2D3E63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4BFCF6-E135-4F15-81C7-7589294E3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1E31A-96EE-4674-AC96-988A4E22875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328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5E2CAA-233A-4ED6-9CE8-FF8A47836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A11DDB9-197E-4474-9F9B-5B0C17AE70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4FFBBD-429F-466C-A5BD-8540AC3A1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B484-7FFF-405E-9615-673E57A4BA52}" type="datetimeFigureOut">
              <a:rPr lang="en-US" smtClean="0"/>
              <a:t>19-Jul-22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8601D9-C6CE-4CB1-94B0-20AD3465F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F5ADCE-91EA-4004-B426-7261D1175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1E31A-96EE-4674-AC96-988A4E22875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030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1701E4A-0EA4-4F43-ABC6-CFDE32D011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F718494-DFB7-44BE-97FB-A01A8ACD54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B7887-D6BB-419A-9618-E9139CB35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B484-7FFF-405E-9615-673E57A4BA52}" type="datetimeFigureOut">
              <a:rPr lang="en-US" smtClean="0"/>
              <a:t>19-Jul-22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A4D13CC-40B4-4C93-AD71-2D10CE8B2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A19B99-4EC3-4B8C-934D-A8DD17E1F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1E31A-96EE-4674-AC96-988A4E22875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621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8513D5-38EE-432A-B0B6-816B2B5A2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603395-F2FA-437E-8629-5FBC0453C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B92AE91-1F28-4ACE-BEDA-70CDF0562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B484-7FFF-405E-9615-673E57A4BA52}" type="datetimeFigureOut">
              <a:rPr lang="en-US" smtClean="0"/>
              <a:t>19-Jul-22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1CAFD8-3168-440B-A009-C25F8D86E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06358B-2E61-4737-8E34-3626E97F0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1E31A-96EE-4674-AC96-988A4E22875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73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4AABC7-9531-40C5-9524-5DD470E5F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AB4CDA-DF40-4ED5-81A0-7D396F5220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D0EABB-E39A-4301-805E-FBE230542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B484-7FFF-405E-9615-673E57A4BA52}" type="datetimeFigureOut">
              <a:rPr lang="en-US" smtClean="0"/>
              <a:t>19-Jul-22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C9ECAE-B5F7-44E4-B490-46FD0B0F1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E771A0-E016-4282-9B39-7FB0BA9B1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1E31A-96EE-4674-AC96-988A4E22875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805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A1BB45-AE53-4BF6-A155-0C69790D0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26011E-B899-42C6-AF60-E5BF06AEF2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F53510E-5A00-4FEA-8892-D6970342AE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51A9A3D-AA9C-4420-A208-FADC78BDE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B484-7FFF-405E-9615-673E57A4BA52}" type="datetimeFigureOut">
              <a:rPr lang="en-US" smtClean="0"/>
              <a:t>19-Jul-22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E7EDA60-1D38-4FC5-AA6A-E741CE620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24C4FE5-6A9E-4E98-973F-91C579AA4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1E31A-96EE-4674-AC96-988A4E22875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529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9F5F58-1444-4918-A1D5-D095C09DC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44BF35-4AAF-4E9E-8F26-4DAD910379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DD7CCE-A3AD-4FB3-B4BE-027567C975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2BC2C1E-8251-47FB-9F69-B631B7D2B0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5B771D5-04FD-44DF-B332-0F4FDF48AD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65D8CC5-EA1B-4AF9-B9E2-250F24262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B484-7FFF-405E-9615-673E57A4BA52}" type="datetimeFigureOut">
              <a:rPr lang="en-US" smtClean="0"/>
              <a:t>19-Jul-22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A59B928-994C-4728-9D4A-7DBAD2371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E6CF1FA-9BC5-4AFF-8D08-9A798F358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1E31A-96EE-4674-AC96-988A4E22875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48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980F0A-0DDB-4472-8829-E671B932C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2E13C35-5874-47DB-8CA6-E70078DAB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B484-7FFF-405E-9615-673E57A4BA52}" type="datetimeFigureOut">
              <a:rPr lang="en-US" smtClean="0"/>
              <a:t>19-Jul-22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95C5AEB-7577-4276-B024-CAE0B5135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C3F013B-2AEE-434B-A583-C2D399A15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1E31A-96EE-4674-AC96-988A4E22875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781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62A2990-1175-43E9-AAC7-AF4E54588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B484-7FFF-405E-9615-673E57A4BA52}" type="datetimeFigureOut">
              <a:rPr lang="en-US" smtClean="0"/>
              <a:t>19-Jul-22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832A3AD-A001-4ABD-8F5C-8190BD266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D4FF380-7916-4C4D-8563-5D02E1F5E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1E31A-96EE-4674-AC96-988A4E22875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614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0C238A-7896-4242-9A4D-E8304C01C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06F40AD-4176-47D1-AB40-5324F6AD8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3A40BAB-D2C4-46EF-BE99-5213BD8605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64F73F-7D88-41A4-8102-701FB8A73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B484-7FFF-405E-9615-673E57A4BA52}" type="datetimeFigureOut">
              <a:rPr lang="en-US" smtClean="0"/>
              <a:t>19-Jul-22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388C668-B3B1-4F0A-9EB3-92668794D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A2AB29B-DAF8-4ACF-A42A-78BFFBE13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1E31A-96EE-4674-AC96-988A4E22875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83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606CAE-CD35-4770-AC77-5F80BAB34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45614AE-2393-494A-B80F-196AE19215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158A081-7688-4E1E-A0EF-08D1F4CCAA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DEA7712-21A8-452A-9350-53E55BBBB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1B484-7FFF-405E-9615-673E57A4BA52}" type="datetimeFigureOut">
              <a:rPr lang="en-US" smtClean="0"/>
              <a:t>19-Jul-22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BE07EDF-4239-45F3-9E69-1573AB379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9C59FA1-DC96-41B3-B569-4D6653B5C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1E31A-96EE-4674-AC96-988A4E22875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77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BD647F7-D2AA-4493-9B41-AC42B03CF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F23B4C4-3C3E-4EF3-9F8E-F6ACB25B0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78F78D-9A14-469B-9B13-14EB0A4605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1B484-7FFF-405E-9615-673E57A4BA52}" type="datetimeFigureOut">
              <a:rPr lang="en-US" smtClean="0"/>
              <a:t>19-Jul-22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943CD06-CC3C-4476-B6B7-5D30D187CC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498645-2175-4056-A69D-E858A13C1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1E31A-96EE-4674-AC96-988A4E22875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19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785187D3-3FE2-A71A-5683-5394090EE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488" y="2247361"/>
            <a:ext cx="1587886" cy="15878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3036C43-A571-4BC7-A15C-E7E8666163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98986" y="2446017"/>
            <a:ext cx="8356059" cy="1399063"/>
          </a:xfrm>
        </p:spPr>
        <p:txBody>
          <a:bodyPr>
            <a:normAutofit fontScale="90000"/>
          </a:bodyPr>
          <a:lstStyle/>
          <a:p>
            <a:pPr algn="just"/>
            <a:r>
              <a:rPr lang="es-ES" dirty="0"/>
              <a:t>Computación en la nube con enfoque al desarrollo de </a:t>
            </a:r>
            <a:r>
              <a:rPr lang="es-ES" dirty="0" err="1"/>
              <a:t>soft</a:t>
            </a:r>
            <a:r>
              <a:rPr lang="es-ES" dirty="0"/>
              <a:t>.</a:t>
            </a:r>
            <a:endParaRPr lang="en-U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B6F62E9-5E02-488B-B54A-E0DBB61CD4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8852" y="4196210"/>
            <a:ext cx="4326193" cy="488184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s-ES" i="1" dirty="0">
                <a:solidFill>
                  <a:schemeClr val="bg2">
                    <a:lumMod val="50000"/>
                  </a:schemeClr>
                </a:solidFill>
              </a:rPr>
              <a:t>Por: </a:t>
            </a:r>
            <a:r>
              <a:rPr lang="es-ES" i="1" dirty="0" err="1">
                <a:solidFill>
                  <a:schemeClr val="bg2">
                    <a:lumMod val="50000"/>
                  </a:schemeClr>
                </a:solidFill>
              </a:rPr>
              <a:t>Mag</a:t>
            </a:r>
            <a:r>
              <a:rPr lang="es-ES" i="1" dirty="0">
                <a:solidFill>
                  <a:schemeClr val="bg2">
                    <a:lumMod val="50000"/>
                  </a:schemeClr>
                </a:solidFill>
              </a:rPr>
              <a:t>. Kevin Arnold Arias Figueroa</a:t>
            </a:r>
            <a:endParaRPr lang="en-US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0E92B8E-6B0E-3E7B-B078-9812059389AF}"/>
              </a:ext>
            </a:extLst>
          </p:cNvPr>
          <p:cNvSpPr/>
          <p:nvPr/>
        </p:nvSpPr>
        <p:spPr>
          <a:xfrm>
            <a:off x="10447495" y="0"/>
            <a:ext cx="1744506" cy="62256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BDF8A26-CB86-8FBF-50B4-3D78912C3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6319" y="38879"/>
            <a:ext cx="1665842" cy="54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B1DD6728-C60F-419A-BB7C-CF979B8F2F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6488" y="4817806"/>
            <a:ext cx="12198487" cy="204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4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87816BF-54F1-48DC-84A0-E05BF9918F10}"/>
              </a:ext>
            </a:extLst>
          </p:cNvPr>
          <p:cNvSpPr txBox="1"/>
          <p:nvPr/>
        </p:nvSpPr>
        <p:spPr>
          <a:xfrm>
            <a:off x="603114" y="856038"/>
            <a:ext cx="10972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/>
              <a:t>Computación en la nube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49516D05-CC01-8045-311B-F417D1A59DB4}"/>
              </a:ext>
            </a:extLst>
          </p:cNvPr>
          <p:cNvSpPr/>
          <p:nvPr/>
        </p:nvSpPr>
        <p:spPr>
          <a:xfrm>
            <a:off x="10447495" y="0"/>
            <a:ext cx="1744506" cy="62256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7EB6F051-A8E1-0253-4D3C-68FAA840A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6319" y="38879"/>
            <a:ext cx="1665842" cy="54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64E6A234-33B4-E904-0587-D4D94D6557FA}"/>
              </a:ext>
            </a:extLst>
          </p:cNvPr>
          <p:cNvSpPr txBox="1"/>
          <p:nvPr/>
        </p:nvSpPr>
        <p:spPr>
          <a:xfrm>
            <a:off x="603115" y="1918421"/>
            <a:ext cx="1097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/>
              <a:t>Computación en al nube o “Cloud Computing”, es un paradigma donde se busca desarrollar actividades de cómputo, a través de una red; siempre que esta maneje los protocolos de seguridad adecuados; así mismo, es necesario saber que existe una gran variedad de aplicaciones, sobre las cuales se puede trabajar, de forma personal, o, a nivel empresarial.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80368BA2-66E9-E3EB-B2EC-8664F65741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6488" y="4817806"/>
            <a:ext cx="12198487" cy="204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79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87816BF-54F1-48DC-84A0-E05BF9918F10}"/>
              </a:ext>
            </a:extLst>
          </p:cNvPr>
          <p:cNvSpPr txBox="1"/>
          <p:nvPr/>
        </p:nvSpPr>
        <p:spPr>
          <a:xfrm>
            <a:off x="603114" y="856038"/>
            <a:ext cx="10972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/>
              <a:t>Características esenciales de la computación en la nube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49516D05-CC01-8045-311B-F417D1A59DB4}"/>
              </a:ext>
            </a:extLst>
          </p:cNvPr>
          <p:cNvSpPr/>
          <p:nvPr/>
        </p:nvSpPr>
        <p:spPr>
          <a:xfrm>
            <a:off x="10447495" y="0"/>
            <a:ext cx="1744506" cy="62256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7EB6F051-A8E1-0253-4D3C-68FAA840A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6319" y="38879"/>
            <a:ext cx="1665842" cy="54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BF746D85-D24C-A63F-DB58-CA3B16DFBE2F}"/>
              </a:ext>
            </a:extLst>
          </p:cNvPr>
          <p:cNvGrpSpPr/>
          <p:nvPr/>
        </p:nvGrpSpPr>
        <p:grpSpPr>
          <a:xfrm>
            <a:off x="4557253" y="2340076"/>
            <a:ext cx="3077495" cy="2227006"/>
            <a:chOff x="4557253" y="2340076"/>
            <a:chExt cx="3077495" cy="2227006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1F8E2DE8-D6D8-CAD1-E7E4-A8208BDFAFC2}"/>
                </a:ext>
              </a:extLst>
            </p:cNvPr>
            <p:cNvSpPr/>
            <p:nvPr/>
          </p:nvSpPr>
          <p:spPr>
            <a:xfrm>
              <a:off x="4857137" y="2639960"/>
              <a:ext cx="2477728" cy="16370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ángulo: esquinas redondeadas 1">
              <a:extLst>
                <a:ext uri="{FF2B5EF4-FFF2-40B4-BE49-F238E27FC236}">
                  <a16:creationId xmlns:a16="http://schemas.microsoft.com/office/drawing/2014/main" id="{43E69C01-B923-6B2F-8E73-872F166282D0}"/>
                </a:ext>
              </a:extLst>
            </p:cNvPr>
            <p:cNvSpPr/>
            <p:nvPr/>
          </p:nvSpPr>
          <p:spPr>
            <a:xfrm>
              <a:off x="4557253" y="2340076"/>
              <a:ext cx="599768" cy="599768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</a:t>
              </a:r>
              <a:endParaRPr lang="en-US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86" name="Rectángulo: esquinas redondeadas 185">
              <a:extLst>
                <a:ext uri="{FF2B5EF4-FFF2-40B4-BE49-F238E27FC236}">
                  <a16:creationId xmlns:a16="http://schemas.microsoft.com/office/drawing/2014/main" id="{C259C908-39A6-B54A-EAB3-4975C2DDD75F}"/>
                </a:ext>
              </a:extLst>
            </p:cNvPr>
            <p:cNvSpPr/>
            <p:nvPr/>
          </p:nvSpPr>
          <p:spPr>
            <a:xfrm>
              <a:off x="7034980" y="2340076"/>
              <a:ext cx="599768" cy="599768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</a:t>
              </a:r>
              <a:endParaRPr lang="en-US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87" name="Rectángulo: esquinas redondeadas 186">
              <a:extLst>
                <a:ext uri="{FF2B5EF4-FFF2-40B4-BE49-F238E27FC236}">
                  <a16:creationId xmlns:a16="http://schemas.microsoft.com/office/drawing/2014/main" id="{B592BB4D-C1FB-D0C3-C5AC-FDDBDD6B06B2}"/>
                </a:ext>
              </a:extLst>
            </p:cNvPr>
            <p:cNvSpPr/>
            <p:nvPr/>
          </p:nvSpPr>
          <p:spPr>
            <a:xfrm>
              <a:off x="4557253" y="3967314"/>
              <a:ext cx="599768" cy="599768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</a:t>
              </a:r>
              <a:endParaRPr lang="en-US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88" name="Rectángulo: esquinas redondeadas 187">
              <a:extLst>
                <a:ext uri="{FF2B5EF4-FFF2-40B4-BE49-F238E27FC236}">
                  <a16:creationId xmlns:a16="http://schemas.microsoft.com/office/drawing/2014/main" id="{51A250C6-705B-F12E-700E-7A3FF35283DB}"/>
                </a:ext>
              </a:extLst>
            </p:cNvPr>
            <p:cNvSpPr/>
            <p:nvPr/>
          </p:nvSpPr>
          <p:spPr>
            <a:xfrm>
              <a:off x="7034980" y="3967314"/>
              <a:ext cx="599768" cy="599768"/>
            </a:xfrm>
            <a:prstGeom prst="roundRect">
              <a:avLst/>
            </a:prstGeom>
            <a:solidFill>
              <a:srgbClr val="FFC00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4</a:t>
              </a:r>
              <a:endParaRPr lang="en-US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F25C90FA-AE33-2877-21B0-6410FF605F63}"/>
              </a:ext>
            </a:extLst>
          </p:cNvPr>
          <p:cNvSpPr txBox="1"/>
          <p:nvPr/>
        </p:nvSpPr>
        <p:spPr>
          <a:xfrm>
            <a:off x="904568" y="2039795"/>
            <a:ext cx="3549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Amplio acceso a </a:t>
            </a:r>
            <a:r>
              <a:rPr lang="es-ES" b="1">
                <a:solidFill>
                  <a:schemeClr val="tx1">
                    <a:lumMod val="65000"/>
                    <a:lumOff val="35000"/>
                  </a:schemeClr>
                </a:solidFill>
              </a:rPr>
              <a:t>través de la </a:t>
            </a: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red</a:t>
            </a:r>
          </a:p>
          <a:p>
            <a:pPr algn="r"/>
            <a:r>
              <a:rPr lang="en-US" dirty="0" err="1">
                <a:solidFill>
                  <a:schemeClr val="accent1"/>
                </a:solidFill>
              </a:rPr>
              <a:t>Disponibilidad</a:t>
            </a:r>
            <a:r>
              <a:rPr lang="en-US" dirty="0">
                <a:solidFill>
                  <a:schemeClr val="accent1"/>
                </a:solidFill>
              </a:rPr>
              <a:t> de </a:t>
            </a:r>
            <a:r>
              <a:rPr lang="en-US" dirty="0" err="1">
                <a:solidFill>
                  <a:schemeClr val="accent1"/>
                </a:solidFill>
              </a:rPr>
              <a:t>acceso</a:t>
            </a:r>
            <a:r>
              <a:rPr lang="en-US" dirty="0">
                <a:solidFill>
                  <a:schemeClr val="accent1"/>
                </a:solidFill>
              </a:rPr>
              <a:t> a </a:t>
            </a:r>
            <a:r>
              <a:rPr lang="en-US" dirty="0" err="1">
                <a:solidFill>
                  <a:schemeClr val="accent1"/>
                </a:solidFill>
              </a:rPr>
              <a:t>recursos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publicados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en</a:t>
            </a:r>
            <a:r>
              <a:rPr lang="en-US" dirty="0">
                <a:solidFill>
                  <a:schemeClr val="accent1"/>
                </a:solidFill>
              </a:rPr>
              <a:t> internet </a:t>
            </a:r>
            <a:r>
              <a:rPr lang="en-US" dirty="0" err="1">
                <a:solidFill>
                  <a:schemeClr val="accent1"/>
                </a:solidFill>
              </a:rPr>
              <a:t>mediante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una</a:t>
            </a:r>
            <a:r>
              <a:rPr lang="en-US" dirty="0">
                <a:solidFill>
                  <a:schemeClr val="accent1"/>
                </a:solidFill>
              </a:rPr>
              <a:t> red </a:t>
            </a:r>
            <a:r>
              <a:rPr lang="en-US" dirty="0" err="1">
                <a:solidFill>
                  <a:schemeClr val="accent1"/>
                </a:solidFill>
              </a:rPr>
              <a:t>pública</a:t>
            </a:r>
            <a:r>
              <a:rPr lang="en-US" dirty="0">
                <a:solidFill>
                  <a:schemeClr val="accent1"/>
                </a:solidFill>
              </a:rPr>
              <a:t> o </a:t>
            </a:r>
            <a:r>
              <a:rPr lang="en-US" dirty="0" err="1">
                <a:solidFill>
                  <a:schemeClr val="accent1"/>
                </a:solidFill>
              </a:rPr>
              <a:t>privada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89" name="CuadroTexto 188">
            <a:extLst>
              <a:ext uri="{FF2B5EF4-FFF2-40B4-BE49-F238E27FC236}">
                <a16:creationId xmlns:a16="http://schemas.microsoft.com/office/drawing/2014/main" id="{44820228-38C0-FB4E-B800-1CDD0EDB5BB9}"/>
              </a:ext>
            </a:extLst>
          </p:cNvPr>
          <p:cNvSpPr txBox="1"/>
          <p:nvPr/>
        </p:nvSpPr>
        <p:spPr>
          <a:xfrm>
            <a:off x="904568" y="3667033"/>
            <a:ext cx="3549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Servicios controlados</a:t>
            </a:r>
          </a:p>
          <a:p>
            <a:pPr algn="r"/>
            <a:r>
              <a:rPr lang="en-US" dirty="0" err="1">
                <a:solidFill>
                  <a:schemeClr val="accent1"/>
                </a:solidFill>
              </a:rPr>
              <a:t>Monitoreo</a:t>
            </a:r>
            <a:r>
              <a:rPr lang="en-US" dirty="0">
                <a:solidFill>
                  <a:schemeClr val="accent1"/>
                </a:solidFill>
              </a:rPr>
              <a:t> de </a:t>
            </a:r>
            <a:r>
              <a:rPr lang="en-US" dirty="0" err="1">
                <a:solidFill>
                  <a:schemeClr val="accent1"/>
                </a:solidFill>
              </a:rPr>
              <a:t>consumo</a:t>
            </a:r>
            <a:r>
              <a:rPr lang="en-US" dirty="0">
                <a:solidFill>
                  <a:schemeClr val="accent1"/>
                </a:solidFill>
              </a:rPr>
              <a:t> de </a:t>
            </a:r>
            <a:r>
              <a:rPr lang="en-US" dirty="0" err="1">
                <a:solidFill>
                  <a:schemeClr val="accent1"/>
                </a:solidFill>
              </a:rPr>
              <a:t>recursos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como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almacenamiento</a:t>
            </a:r>
            <a:r>
              <a:rPr lang="en-US" dirty="0">
                <a:solidFill>
                  <a:schemeClr val="accent1"/>
                </a:solidFill>
              </a:rPr>
              <a:t>, ancho de </a:t>
            </a:r>
            <a:r>
              <a:rPr lang="en-US" dirty="0" err="1">
                <a:solidFill>
                  <a:schemeClr val="accent1"/>
                </a:solidFill>
              </a:rPr>
              <a:t>banda</a:t>
            </a:r>
            <a:r>
              <a:rPr lang="en-US" dirty="0">
                <a:solidFill>
                  <a:schemeClr val="accent1"/>
                </a:solidFill>
              </a:rPr>
              <a:t>, </a:t>
            </a:r>
            <a:r>
              <a:rPr lang="en-US" dirty="0" err="1">
                <a:solidFill>
                  <a:schemeClr val="accent1"/>
                </a:solidFill>
              </a:rPr>
              <a:t>consumo</a:t>
            </a:r>
            <a:r>
              <a:rPr lang="en-US" dirty="0">
                <a:solidFill>
                  <a:schemeClr val="accent1"/>
                </a:solidFill>
              </a:rPr>
              <a:t> de </a:t>
            </a:r>
            <a:r>
              <a:rPr lang="en-US" dirty="0" err="1">
                <a:solidFill>
                  <a:schemeClr val="accent1"/>
                </a:solidFill>
              </a:rPr>
              <a:t>memoria</a:t>
            </a:r>
            <a:r>
              <a:rPr lang="en-US" dirty="0">
                <a:solidFill>
                  <a:schemeClr val="accent1"/>
                </a:solidFill>
              </a:rPr>
              <a:t> y </a:t>
            </a:r>
            <a:r>
              <a:rPr lang="en-US" dirty="0" err="1">
                <a:solidFill>
                  <a:schemeClr val="accent1"/>
                </a:solidFill>
              </a:rPr>
              <a:t>más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90" name="CuadroTexto 189">
            <a:extLst>
              <a:ext uri="{FF2B5EF4-FFF2-40B4-BE49-F238E27FC236}">
                <a16:creationId xmlns:a16="http://schemas.microsoft.com/office/drawing/2014/main" id="{6EFF2C02-1318-B8B0-527E-4963C100627C}"/>
              </a:ext>
            </a:extLst>
          </p:cNvPr>
          <p:cNvSpPr txBox="1"/>
          <p:nvPr/>
        </p:nvSpPr>
        <p:spPr>
          <a:xfrm>
            <a:off x="7737984" y="2039795"/>
            <a:ext cx="3549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Rapidez y elasticidad</a:t>
            </a:r>
          </a:p>
          <a:p>
            <a:r>
              <a:rPr lang="en-US" dirty="0" err="1">
                <a:solidFill>
                  <a:schemeClr val="accent1"/>
                </a:solidFill>
              </a:rPr>
              <a:t>Facilidad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en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el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escalamiento</a:t>
            </a:r>
            <a:r>
              <a:rPr lang="en-US" dirty="0">
                <a:solidFill>
                  <a:schemeClr val="accent1"/>
                </a:solidFill>
              </a:rPr>
              <a:t> de </a:t>
            </a:r>
            <a:r>
              <a:rPr lang="en-US" dirty="0" err="1">
                <a:solidFill>
                  <a:schemeClr val="accent1"/>
                </a:solidFill>
              </a:rPr>
              <a:t>recursos</a:t>
            </a:r>
            <a:r>
              <a:rPr lang="en-US" dirty="0">
                <a:solidFill>
                  <a:schemeClr val="accent1"/>
                </a:solidFill>
              </a:rPr>
              <a:t> y </a:t>
            </a:r>
            <a:r>
              <a:rPr lang="en-US" dirty="0" err="1">
                <a:solidFill>
                  <a:schemeClr val="accent1"/>
                </a:solidFill>
              </a:rPr>
              <a:t>rápida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respuesta</a:t>
            </a:r>
            <a:r>
              <a:rPr lang="en-US" dirty="0">
                <a:solidFill>
                  <a:schemeClr val="accent1"/>
                </a:solidFill>
              </a:rPr>
              <a:t> de la </a:t>
            </a:r>
            <a:r>
              <a:rPr lang="en-US" dirty="0" err="1">
                <a:solidFill>
                  <a:schemeClr val="accent1"/>
                </a:solidFill>
              </a:rPr>
              <a:t>demanda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generada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91" name="CuadroTexto 190">
            <a:extLst>
              <a:ext uri="{FF2B5EF4-FFF2-40B4-BE49-F238E27FC236}">
                <a16:creationId xmlns:a16="http://schemas.microsoft.com/office/drawing/2014/main" id="{8957CC91-CB8C-FE98-5FA6-FDBA339E508D}"/>
              </a:ext>
            </a:extLst>
          </p:cNvPr>
          <p:cNvSpPr txBox="1"/>
          <p:nvPr/>
        </p:nvSpPr>
        <p:spPr>
          <a:xfrm>
            <a:off x="7737984" y="3667032"/>
            <a:ext cx="3549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Servicios a la carta</a:t>
            </a:r>
          </a:p>
          <a:p>
            <a:r>
              <a:rPr lang="en-US" dirty="0" err="1">
                <a:solidFill>
                  <a:schemeClr val="accent1"/>
                </a:solidFill>
              </a:rPr>
              <a:t>Demanda</a:t>
            </a:r>
            <a:r>
              <a:rPr lang="en-US" dirty="0">
                <a:solidFill>
                  <a:schemeClr val="accent1"/>
                </a:solidFill>
              </a:rPr>
              <a:t> de </a:t>
            </a:r>
            <a:r>
              <a:rPr lang="en-US" dirty="0" err="1">
                <a:solidFill>
                  <a:schemeClr val="accent1"/>
                </a:solidFill>
              </a:rPr>
              <a:t>recursos</a:t>
            </a:r>
            <a:r>
              <a:rPr lang="en-US" dirty="0">
                <a:solidFill>
                  <a:schemeClr val="accent1"/>
                </a:solidFill>
              </a:rPr>
              <a:t> y </a:t>
            </a:r>
            <a:r>
              <a:rPr lang="en-US" dirty="0" err="1">
                <a:solidFill>
                  <a:schemeClr val="accent1"/>
                </a:solidFill>
              </a:rPr>
              <a:t>escalamiento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autogestionados</a:t>
            </a:r>
            <a:r>
              <a:rPr lang="en-US" dirty="0">
                <a:solidFill>
                  <a:schemeClr val="accent1"/>
                </a:solidFill>
              </a:rPr>
              <a:t> (</a:t>
            </a:r>
            <a:r>
              <a:rPr lang="en-US" dirty="0" err="1">
                <a:solidFill>
                  <a:schemeClr val="accent1"/>
                </a:solidFill>
              </a:rPr>
              <a:t>Interacción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humano-máquina</a:t>
            </a:r>
            <a:r>
              <a:rPr lang="en-US" dirty="0">
                <a:solidFill>
                  <a:schemeClr val="accent1"/>
                </a:solidFill>
              </a:rPr>
              <a:t>)</a:t>
            </a:r>
          </a:p>
        </p:txBody>
      </p:sp>
      <p:pic>
        <p:nvPicPr>
          <p:cNvPr id="17" name="Gráfico 16">
            <a:extLst>
              <a:ext uri="{FF2B5EF4-FFF2-40B4-BE49-F238E27FC236}">
                <a16:creationId xmlns:a16="http://schemas.microsoft.com/office/drawing/2014/main" id="{00891CE2-CCAB-A91D-4673-0F8BAFA0A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6488" y="4817806"/>
            <a:ext cx="12198487" cy="204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80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9" grpId="0"/>
      <p:bldP spid="190" grpId="0"/>
      <p:bldP spid="19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49516D05-CC01-8045-311B-F417D1A59DB4}"/>
              </a:ext>
            </a:extLst>
          </p:cNvPr>
          <p:cNvSpPr/>
          <p:nvPr/>
        </p:nvSpPr>
        <p:spPr>
          <a:xfrm>
            <a:off x="10447495" y="0"/>
            <a:ext cx="1744506" cy="62256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7EB6F051-A8E1-0253-4D3C-68FAA840A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6319" y="38879"/>
            <a:ext cx="1665842" cy="54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Forma libre: forma 49">
            <a:extLst>
              <a:ext uri="{FF2B5EF4-FFF2-40B4-BE49-F238E27FC236}">
                <a16:creationId xmlns:a16="http://schemas.microsoft.com/office/drawing/2014/main" id="{869CABAB-2633-98AB-1292-BC597D0585E6}"/>
              </a:ext>
            </a:extLst>
          </p:cNvPr>
          <p:cNvSpPr/>
          <p:nvPr/>
        </p:nvSpPr>
        <p:spPr>
          <a:xfrm>
            <a:off x="4713815" y="2696917"/>
            <a:ext cx="2751396" cy="2751396"/>
          </a:xfrm>
          <a:custGeom>
            <a:avLst/>
            <a:gdLst>
              <a:gd name="connsiteX0" fmla="*/ 0 w 3328458"/>
              <a:gd name="connsiteY0" fmla="*/ 1664229 h 3328458"/>
              <a:gd name="connsiteX1" fmla="*/ 1664229 w 3328458"/>
              <a:gd name="connsiteY1" fmla="*/ 0 h 3328458"/>
              <a:gd name="connsiteX2" fmla="*/ 3328458 w 3328458"/>
              <a:gd name="connsiteY2" fmla="*/ 1664229 h 3328458"/>
              <a:gd name="connsiteX3" fmla="*/ 1664229 w 3328458"/>
              <a:gd name="connsiteY3" fmla="*/ 3328458 h 3328458"/>
              <a:gd name="connsiteX4" fmla="*/ 0 w 3328458"/>
              <a:gd name="connsiteY4" fmla="*/ 1664229 h 332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28458" h="3328458">
                <a:moveTo>
                  <a:pt x="0" y="1664229"/>
                </a:moveTo>
                <a:cubicBezTo>
                  <a:pt x="0" y="745101"/>
                  <a:pt x="745101" y="0"/>
                  <a:pt x="1664229" y="0"/>
                </a:cubicBezTo>
                <a:cubicBezTo>
                  <a:pt x="2583357" y="0"/>
                  <a:pt x="3328458" y="745101"/>
                  <a:pt x="3328458" y="1664229"/>
                </a:cubicBezTo>
                <a:cubicBezTo>
                  <a:pt x="3328458" y="2583357"/>
                  <a:pt x="2583357" y="3328458"/>
                  <a:pt x="1664229" y="3328458"/>
                </a:cubicBezTo>
                <a:cubicBezTo>
                  <a:pt x="745101" y="3328458"/>
                  <a:pt x="0" y="2583357"/>
                  <a:pt x="0" y="1664229"/>
                </a:cubicBezTo>
                <a:close/>
              </a:path>
            </a:pathLst>
          </a:custGeom>
          <a:ln>
            <a:prstDash val="lgDash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510301" tIns="510301" rIns="510301" bIns="510301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800" b="1" kern="1200" dirty="0"/>
              <a:t>Modelos de servicios en la nube (Modelos SPI)</a:t>
            </a:r>
            <a:endParaRPr lang="en-US" sz="1800" b="1" kern="1200" dirty="0"/>
          </a:p>
        </p:txBody>
      </p:sp>
      <p:sp>
        <p:nvSpPr>
          <p:cNvPr id="51" name="Forma libre: forma 50">
            <a:extLst>
              <a:ext uri="{FF2B5EF4-FFF2-40B4-BE49-F238E27FC236}">
                <a16:creationId xmlns:a16="http://schemas.microsoft.com/office/drawing/2014/main" id="{CFA921C5-7C36-C0BB-4AFD-D1F9F6EE2FFE}"/>
              </a:ext>
            </a:extLst>
          </p:cNvPr>
          <p:cNvSpPr/>
          <p:nvPr/>
        </p:nvSpPr>
        <p:spPr>
          <a:xfrm>
            <a:off x="5408151" y="761234"/>
            <a:ext cx="1375698" cy="1375698"/>
          </a:xfrm>
          <a:custGeom>
            <a:avLst/>
            <a:gdLst>
              <a:gd name="connsiteX0" fmla="*/ 0 w 1664229"/>
              <a:gd name="connsiteY0" fmla="*/ 832115 h 1664229"/>
              <a:gd name="connsiteX1" fmla="*/ 832115 w 1664229"/>
              <a:gd name="connsiteY1" fmla="*/ 0 h 1664229"/>
              <a:gd name="connsiteX2" fmla="*/ 1664230 w 1664229"/>
              <a:gd name="connsiteY2" fmla="*/ 832115 h 1664229"/>
              <a:gd name="connsiteX3" fmla="*/ 832115 w 1664229"/>
              <a:gd name="connsiteY3" fmla="*/ 1664230 h 1664229"/>
              <a:gd name="connsiteX4" fmla="*/ 0 w 1664229"/>
              <a:gd name="connsiteY4" fmla="*/ 832115 h 1664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4229" h="1664229">
                <a:moveTo>
                  <a:pt x="0" y="832115"/>
                </a:moveTo>
                <a:cubicBezTo>
                  <a:pt x="0" y="372551"/>
                  <a:pt x="372551" y="0"/>
                  <a:pt x="832115" y="0"/>
                </a:cubicBezTo>
                <a:cubicBezTo>
                  <a:pt x="1291679" y="0"/>
                  <a:pt x="1664230" y="372551"/>
                  <a:pt x="1664230" y="832115"/>
                </a:cubicBezTo>
                <a:cubicBezTo>
                  <a:pt x="1664230" y="1291679"/>
                  <a:pt x="1291679" y="1664230"/>
                  <a:pt x="832115" y="1664230"/>
                </a:cubicBezTo>
                <a:cubicBezTo>
                  <a:pt x="372551" y="1664230"/>
                  <a:pt x="0" y="1291679"/>
                  <a:pt x="0" y="832115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prstDash val="lgDash"/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64041" tIns="264041" rIns="264041" bIns="264041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500" kern="1200" dirty="0"/>
              <a:t>Cloud Software as a Service (SaaS)</a:t>
            </a:r>
          </a:p>
        </p:txBody>
      </p:sp>
      <p:sp>
        <p:nvSpPr>
          <p:cNvPr id="52" name="Forma libre: forma 51">
            <a:extLst>
              <a:ext uri="{FF2B5EF4-FFF2-40B4-BE49-F238E27FC236}">
                <a16:creationId xmlns:a16="http://schemas.microsoft.com/office/drawing/2014/main" id="{488C3431-58A3-E6A7-9B3F-15947FDA5AEA}"/>
              </a:ext>
            </a:extLst>
          </p:cNvPr>
          <p:cNvSpPr/>
          <p:nvPr/>
        </p:nvSpPr>
        <p:spPr>
          <a:xfrm>
            <a:off x="7994349" y="3375161"/>
            <a:ext cx="1375698" cy="1375698"/>
          </a:xfrm>
          <a:custGeom>
            <a:avLst/>
            <a:gdLst>
              <a:gd name="connsiteX0" fmla="*/ 0 w 1664229"/>
              <a:gd name="connsiteY0" fmla="*/ 832115 h 1664229"/>
              <a:gd name="connsiteX1" fmla="*/ 832115 w 1664229"/>
              <a:gd name="connsiteY1" fmla="*/ 0 h 1664229"/>
              <a:gd name="connsiteX2" fmla="*/ 1664230 w 1664229"/>
              <a:gd name="connsiteY2" fmla="*/ 832115 h 1664229"/>
              <a:gd name="connsiteX3" fmla="*/ 832115 w 1664229"/>
              <a:gd name="connsiteY3" fmla="*/ 1664230 h 1664229"/>
              <a:gd name="connsiteX4" fmla="*/ 0 w 1664229"/>
              <a:gd name="connsiteY4" fmla="*/ 832115 h 1664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4229" h="1664229">
                <a:moveTo>
                  <a:pt x="0" y="832115"/>
                </a:moveTo>
                <a:cubicBezTo>
                  <a:pt x="0" y="372551"/>
                  <a:pt x="372551" y="0"/>
                  <a:pt x="832115" y="0"/>
                </a:cubicBezTo>
                <a:cubicBezTo>
                  <a:pt x="1291679" y="0"/>
                  <a:pt x="1664230" y="372551"/>
                  <a:pt x="1664230" y="832115"/>
                </a:cubicBezTo>
                <a:cubicBezTo>
                  <a:pt x="1664230" y="1291679"/>
                  <a:pt x="1291679" y="1664230"/>
                  <a:pt x="832115" y="1664230"/>
                </a:cubicBezTo>
                <a:cubicBezTo>
                  <a:pt x="372551" y="1664230"/>
                  <a:pt x="0" y="1291679"/>
                  <a:pt x="0" y="832115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prstDash val="lgDash"/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64041" tIns="264041" rIns="264041" bIns="264041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500" kern="1200" dirty="0"/>
              <a:t>Cloud Platform as a Service (PaaS)</a:t>
            </a:r>
          </a:p>
        </p:txBody>
      </p:sp>
      <p:sp>
        <p:nvSpPr>
          <p:cNvPr id="53" name="Forma libre: forma 52">
            <a:extLst>
              <a:ext uri="{FF2B5EF4-FFF2-40B4-BE49-F238E27FC236}">
                <a16:creationId xmlns:a16="http://schemas.microsoft.com/office/drawing/2014/main" id="{20D9DB61-5658-2CFF-ED06-3ED1CC11F895}"/>
              </a:ext>
            </a:extLst>
          </p:cNvPr>
          <p:cNvSpPr/>
          <p:nvPr/>
        </p:nvSpPr>
        <p:spPr>
          <a:xfrm>
            <a:off x="2808978" y="3375162"/>
            <a:ext cx="1375698" cy="1375698"/>
          </a:xfrm>
          <a:custGeom>
            <a:avLst/>
            <a:gdLst>
              <a:gd name="connsiteX0" fmla="*/ 0 w 1664229"/>
              <a:gd name="connsiteY0" fmla="*/ 832115 h 1664229"/>
              <a:gd name="connsiteX1" fmla="*/ 832115 w 1664229"/>
              <a:gd name="connsiteY1" fmla="*/ 0 h 1664229"/>
              <a:gd name="connsiteX2" fmla="*/ 1664230 w 1664229"/>
              <a:gd name="connsiteY2" fmla="*/ 832115 h 1664229"/>
              <a:gd name="connsiteX3" fmla="*/ 832115 w 1664229"/>
              <a:gd name="connsiteY3" fmla="*/ 1664230 h 1664229"/>
              <a:gd name="connsiteX4" fmla="*/ 0 w 1664229"/>
              <a:gd name="connsiteY4" fmla="*/ 832115 h 1664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4229" h="1664229">
                <a:moveTo>
                  <a:pt x="0" y="832115"/>
                </a:moveTo>
                <a:cubicBezTo>
                  <a:pt x="0" y="372551"/>
                  <a:pt x="372551" y="0"/>
                  <a:pt x="832115" y="0"/>
                </a:cubicBezTo>
                <a:cubicBezTo>
                  <a:pt x="1291679" y="0"/>
                  <a:pt x="1664230" y="372551"/>
                  <a:pt x="1664230" y="832115"/>
                </a:cubicBezTo>
                <a:cubicBezTo>
                  <a:pt x="1664230" y="1291679"/>
                  <a:pt x="1291679" y="1664230"/>
                  <a:pt x="832115" y="1664230"/>
                </a:cubicBezTo>
                <a:cubicBezTo>
                  <a:pt x="372551" y="1664230"/>
                  <a:pt x="0" y="1291679"/>
                  <a:pt x="0" y="832115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prstDash val="lgDash"/>
          </a:ln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264041" tIns="264041" rIns="264041" bIns="264041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500" kern="1200" dirty="0"/>
              <a:t>Cloud Infrastructure as a Service (IaaS)</a:t>
            </a:r>
          </a:p>
        </p:txBody>
      </p:sp>
      <p:cxnSp>
        <p:nvCxnSpPr>
          <p:cNvPr id="54" name="Conector recto de flecha 53">
            <a:extLst>
              <a:ext uri="{FF2B5EF4-FFF2-40B4-BE49-F238E27FC236}">
                <a16:creationId xmlns:a16="http://schemas.microsoft.com/office/drawing/2014/main" id="{00F44F32-711E-C8CC-6C99-64175E9DE1EB}"/>
              </a:ext>
            </a:extLst>
          </p:cNvPr>
          <p:cNvCxnSpPr>
            <a:cxnSpLocks/>
            <a:stCxn id="50" idx="0"/>
            <a:endCxn id="53" idx="2"/>
          </p:cNvCxnSpPr>
          <p:nvPr/>
        </p:nvCxnSpPr>
        <p:spPr>
          <a:xfrm flipH="1" flipV="1">
            <a:off x="4184677" y="4063011"/>
            <a:ext cx="529138" cy="9604"/>
          </a:xfrm>
          <a:prstGeom prst="straightConnector1">
            <a:avLst/>
          </a:prstGeom>
          <a:ln w="12700">
            <a:prstDash val="lgDashDotDot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Conector recto de flecha 54">
            <a:extLst>
              <a:ext uri="{FF2B5EF4-FFF2-40B4-BE49-F238E27FC236}">
                <a16:creationId xmlns:a16="http://schemas.microsoft.com/office/drawing/2014/main" id="{3AB3A19F-CF20-1C5F-BED3-BC1707CE2CE7}"/>
              </a:ext>
            </a:extLst>
          </p:cNvPr>
          <p:cNvCxnSpPr>
            <a:cxnSpLocks/>
            <a:stCxn id="50" idx="1"/>
            <a:endCxn id="51" idx="3"/>
          </p:cNvCxnSpPr>
          <p:nvPr/>
        </p:nvCxnSpPr>
        <p:spPr>
          <a:xfrm flipV="1">
            <a:off x="6089513" y="2136933"/>
            <a:ext cx="6487" cy="559984"/>
          </a:xfrm>
          <a:prstGeom prst="straightConnector1">
            <a:avLst/>
          </a:prstGeom>
          <a:ln w="12700">
            <a:prstDash val="lgDashDotDot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Conector recto de flecha 55">
            <a:extLst>
              <a:ext uri="{FF2B5EF4-FFF2-40B4-BE49-F238E27FC236}">
                <a16:creationId xmlns:a16="http://schemas.microsoft.com/office/drawing/2014/main" id="{E55B662A-B07C-E591-27A2-DCA36BAE22C1}"/>
              </a:ext>
            </a:extLst>
          </p:cNvPr>
          <p:cNvCxnSpPr>
            <a:cxnSpLocks/>
            <a:stCxn id="50" idx="2"/>
            <a:endCxn id="52" idx="0"/>
          </p:cNvCxnSpPr>
          <p:nvPr/>
        </p:nvCxnSpPr>
        <p:spPr>
          <a:xfrm flipV="1">
            <a:off x="7465211" y="4063010"/>
            <a:ext cx="529138" cy="9605"/>
          </a:xfrm>
          <a:prstGeom prst="straightConnector1">
            <a:avLst/>
          </a:prstGeom>
          <a:ln w="12700">
            <a:prstDash val="lgDashDotDot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2" name="Rectángulo 61">
            <a:extLst>
              <a:ext uri="{FF2B5EF4-FFF2-40B4-BE49-F238E27FC236}">
                <a16:creationId xmlns:a16="http://schemas.microsoft.com/office/drawing/2014/main" id="{D99E3D93-E3E2-B7FE-30CC-BD345915D017}"/>
              </a:ext>
            </a:extLst>
          </p:cNvPr>
          <p:cNvSpPr/>
          <p:nvPr/>
        </p:nvSpPr>
        <p:spPr>
          <a:xfrm>
            <a:off x="10011341" y="4256731"/>
            <a:ext cx="1375698" cy="240858"/>
          </a:xfrm>
          <a:prstGeom prst="rect">
            <a:avLst/>
          </a:prstGeom>
          <a:solidFill>
            <a:srgbClr val="FFC000"/>
          </a:solidFill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>
                <a:solidFill>
                  <a:schemeClr val="tx1"/>
                </a:solidFill>
              </a:rPr>
              <a:t>Virtualización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3" name="Rectángulo 62">
            <a:extLst>
              <a:ext uri="{FF2B5EF4-FFF2-40B4-BE49-F238E27FC236}">
                <a16:creationId xmlns:a16="http://schemas.microsoft.com/office/drawing/2014/main" id="{C21646CF-748A-48DD-A21E-7F676460F201}"/>
              </a:ext>
            </a:extLst>
          </p:cNvPr>
          <p:cNvSpPr/>
          <p:nvPr/>
        </p:nvSpPr>
        <p:spPr>
          <a:xfrm>
            <a:off x="9327798" y="4590331"/>
            <a:ext cx="1375698" cy="240858"/>
          </a:xfrm>
          <a:prstGeom prst="rect">
            <a:avLst/>
          </a:prstGeom>
          <a:solidFill>
            <a:srgbClr val="FFC000"/>
          </a:solidFill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>
                <a:solidFill>
                  <a:schemeClr val="tx1"/>
                </a:solidFill>
              </a:rPr>
              <a:t>Servidores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4" name="Rectángulo 63">
            <a:extLst>
              <a:ext uri="{FF2B5EF4-FFF2-40B4-BE49-F238E27FC236}">
                <a16:creationId xmlns:a16="http://schemas.microsoft.com/office/drawing/2014/main" id="{CCAB2C43-FBA4-293D-875A-11C7131A0580}"/>
              </a:ext>
            </a:extLst>
          </p:cNvPr>
          <p:cNvSpPr/>
          <p:nvPr/>
        </p:nvSpPr>
        <p:spPr>
          <a:xfrm>
            <a:off x="8639948" y="4933654"/>
            <a:ext cx="1375698" cy="240858"/>
          </a:xfrm>
          <a:prstGeom prst="rect">
            <a:avLst/>
          </a:prstGeom>
          <a:solidFill>
            <a:srgbClr val="FFC000"/>
          </a:solidFill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>
                <a:solidFill>
                  <a:schemeClr val="tx1"/>
                </a:solidFill>
              </a:rPr>
              <a:t>Almacenamiento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5" name="Rectángulo 64">
            <a:extLst>
              <a:ext uri="{FF2B5EF4-FFF2-40B4-BE49-F238E27FC236}">
                <a16:creationId xmlns:a16="http://schemas.microsoft.com/office/drawing/2014/main" id="{289E6071-DEF0-3113-2D5F-3C8FAB9F07EA}"/>
              </a:ext>
            </a:extLst>
          </p:cNvPr>
          <p:cNvSpPr/>
          <p:nvPr/>
        </p:nvSpPr>
        <p:spPr>
          <a:xfrm>
            <a:off x="7952099" y="5278592"/>
            <a:ext cx="1375698" cy="240858"/>
          </a:xfrm>
          <a:prstGeom prst="rect">
            <a:avLst/>
          </a:prstGeom>
          <a:solidFill>
            <a:srgbClr val="FFC000"/>
          </a:solidFill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>
                <a:solidFill>
                  <a:schemeClr val="tx1"/>
                </a:solidFill>
              </a:rPr>
              <a:t>Redes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CAC1A069-BAFD-05BB-3236-02A89D1776B6}"/>
              </a:ext>
            </a:extLst>
          </p:cNvPr>
          <p:cNvSpPr/>
          <p:nvPr/>
        </p:nvSpPr>
        <p:spPr>
          <a:xfrm>
            <a:off x="7952099" y="2566936"/>
            <a:ext cx="1375698" cy="240858"/>
          </a:xfrm>
          <a:prstGeom prst="rect">
            <a:avLst/>
          </a:prstGeom>
          <a:solidFill>
            <a:schemeClr val="accent1"/>
          </a:solidFill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>
                <a:solidFill>
                  <a:schemeClr val="bg1"/>
                </a:solidFill>
              </a:rPr>
              <a:t>Aplicaciones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67" name="Rectángulo 66">
            <a:extLst>
              <a:ext uri="{FF2B5EF4-FFF2-40B4-BE49-F238E27FC236}">
                <a16:creationId xmlns:a16="http://schemas.microsoft.com/office/drawing/2014/main" id="{D73D2E54-AD80-EEC8-D3E5-CD21FAA2E4C2}"/>
              </a:ext>
            </a:extLst>
          </p:cNvPr>
          <p:cNvSpPr/>
          <p:nvPr/>
        </p:nvSpPr>
        <p:spPr>
          <a:xfrm>
            <a:off x="8639948" y="2896521"/>
            <a:ext cx="1375698" cy="240858"/>
          </a:xfrm>
          <a:prstGeom prst="rect">
            <a:avLst/>
          </a:prstGeom>
          <a:solidFill>
            <a:schemeClr val="accent1"/>
          </a:solidFill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>
                <a:solidFill>
                  <a:schemeClr val="bg1"/>
                </a:solidFill>
              </a:rPr>
              <a:t>Datos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68" name="Rectángulo 67">
            <a:extLst>
              <a:ext uri="{FF2B5EF4-FFF2-40B4-BE49-F238E27FC236}">
                <a16:creationId xmlns:a16="http://schemas.microsoft.com/office/drawing/2014/main" id="{4E38C1CB-AC6D-8A95-D333-6E3634666F17}"/>
              </a:ext>
            </a:extLst>
          </p:cNvPr>
          <p:cNvSpPr/>
          <p:nvPr/>
        </p:nvSpPr>
        <p:spPr>
          <a:xfrm>
            <a:off x="9306459" y="3230121"/>
            <a:ext cx="1375698" cy="240858"/>
          </a:xfrm>
          <a:prstGeom prst="rect">
            <a:avLst/>
          </a:prstGeom>
          <a:solidFill>
            <a:srgbClr val="FFC000"/>
          </a:solidFill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>
                <a:solidFill>
                  <a:schemeClr val="tx1"/>
                </a:solidFill>
              </a:rPr>
              <a:t>Tiempo de ejecución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9" name="Rectángulo 68">
            <a:extLst>
              <a:ext uri="{FF2B5EF4-FFF2-40B4-BE49-F238E27FC236}">
                <a16:creationId xmlns:a16="http://schemas.microsoft.com/office/drawing/2014/main" id="{E169A430-3BA3-9E7A-EFD0-75BE6309775A}"/>
              </a:ext>
            </a:extLst>
          </p:cNvPr>
          <p:cNvSpPr/>
          <p:nvPr/>
        </p:nvSpPr>
        <p:spPr>
          <a:xfrm>
            <a:off x="10011341" y="3571464"/>
            <a:ext cx="1375698" cy="240858"/>
          </a:xfrm>
          <a:prstGeom prst="rect">
            <a:avLst/>
          </a:prstGeom>
          <a:solidFill>
            <a:srgbClr val="FFC000"/>
          </a:solidFill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>
                <a:solidFill>
                  <a:schemeClr val="tx1"/>
                </a:solidFill>
              </a:rPr>
              <a:t>Middleware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0" name="Rectángulo 69">
            <a:extLst>
              <a:ext uri="{FF2B5EF4-FFF2-40B4-BE49-F238E27FC236}">
                <a16:creationId xmlns:a16="http://schemas.microsoft.com/office/drawing/2014/main" id="{3B8AA8AB-D56A-6BEC-345E-A0C3F2686C72}"/>
              </a:ext>
            </a:extLst>
          </p:cNvPr>
          <p:cNvSpPr/>
          <p:nvPr/>
        </p:nvSpPr>
        <p:spPr>
          <a:xfrm>
            <a:off x="10682157" y="3918039"/>
            <a:ext cx="1375698" cy="240858"/>
          </a:xfrm>
          <a:prstGeom prst="rect">
            <a:avLst/>
          </a:prstGeom>
          <a:solidFill>
            <a:srgbClr val="FFC000"/>
          </a:solidFill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>
                <a:solidFill>
                  <a:schemeClr val="tx1"/>
                </a:solidFill>
              </a:rPr>
              <a:t>Sistema operativo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7" name="Rectángulo 56">
            <a:extLst>
              <a:ext uri="{FF2B5EF4-FFF2-40B4-BE49-F238E27FC236}">
                <a16:creationId xmlns:a16="http://schemas.microsoft.com/office/drawing/2014/main" id="{9EDD8032-EDC0-7B8E-42B2-247915A77FEF}"/>
              </a:ext>
            </a:extLst>
          </p:cNvPr>
          <p:cNvSpPr/>
          <p:nvPr/>
        </p:nvSpPr>
        <p:spPr>
          <a:xfrm>
            <a:off x="1858728" y="1581206"/>
            <a:ext cx="1375698" cy="240858"/>
          </a:xfrm>
          <a:prstGeom prst="rect">
            <a:avLst/>
          </a:prstGeom>
          <a:solidFill>
            <a:srgbClr val="FFC000"/>
          </a:solidFill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>
                <a:solidFill>
                  <a:schemeClr val="tx1"/>
                </a:solidFill>
              </a:rPr>
              <a:t>Aplicaciones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8" name="Rectángulo 57">
            <a:extLst>
              <a:ext uri="{FF2B5EF4-FFF2-40B4-BE49-F238E27FC236}">
                <a16:creationId xmlns:a16="http://schemas.microsoft.com/office/drawing/2014/main" id="{FE478319-F256-B7A7-9985-91F226826333}"/>
              </a:ext>
            </a:extLst>
          </p:cNvPr>
          <p:cNvSpPr/>
          <p:nvPr/>
        </p:nvSpPr>
        <p:spPr>
          <a:xfrm>
            <a:off x="2546577" y="1242652"/>
            <a:ext cx="1375698" cy="240858"/>
          </a:xfrm>
          <a:prstGeom prst="rect">
            <a:avLst/>
          </a:prstGeom>
          <a:solidFill>
            <a:srgbClr val="FFC000"/>
          </a:solidFill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>
                <a:solidFill>
                  <a:schemeClr val="tx1"/>
                </a:solidFill>
              </a:rPr>
              <a:t>Datos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9" name="Rectángulo 58">
            <a:extLst>
              <a:ext uri="{FF2B5EF4-FFF2-40B4-BE49-F238E27FC236}">
                <a16:creationId xmlns:a16="http://schemas.microsoft.com/office/drawing/2014/main" id="{AB4D7BB0-FD19-C54C-FB36-0FAB9C4E5824}"/>
              </a:ext>
            </a:extLst>
          </p:cNvPr>
          <p:cNvSpPr/>
          <p:nvPr/>
        </p:nvSpPr>
        <p:spPr>
          <a:xfrm>
            <a:off x="3234426" y="907930"/>
            <a:ext cx="1375698" cy="240858"/>
          </a:xfrm>
          <a:prstGeom prst="rect">
            <a:avLst/>
          </a:prstGeom>
          <a:solidFill>
            <a:srgbClr val="FFC000"/>
          </a:solidFill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>
                <a:solidFill>
                  <a:schemeClr val="tx1"/>
                </a:solidFill>
              </a:rPr>
              <a:t>Tiempo de ejecución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0" name="Rectángulo 59">
            <a:extLst>
              <a:ext uri="{FF2B5EF4-FFF2-40B4-BE49-F238E27FC236}">
                <a16:creationId xmlns:a16="http://schemas.microsoft.com/office/drawing/2014/main" id="{8B51187D-FC80-941D-8E5D-C4CCA8DBF6A2}"/>
              </a:ext>
            </a:extLst>
          </p:cNvPr>
          <p:cNvSpPr/>
          <p:nvPr/>
        </p:nvSpPr>
        <p:spPr>
          <a:xfrm>
            <a:off x="3922275" y="564407"/>
            <a:ext cx="1375698" cy="240858"/>
          </a:xfrm>
          <a:prstGeom prst="rect">
            <a:avLst/>
          </a:prstGeom>
          <a:solidFill>
            <a:srgbClr val="FFC000"/>
          </a:solidFill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>
                <a:solidFill>
                  <a:schemeClr val="tx1"/>
                </a:solidFill>
              </a:rPr>
              <a:t>Middleware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1" name="Rectángulo 60">
            <a:extLst>
              <a:ext uri="{FF2B5EF4-FFF2-40B4-BE49-F238E27FC236}">
                <a16:creationId xmlns:a16="http://schemas.microsoft.com/office/drawing/2014/main" id="{8356B80B-6D5C-402C-D67E-6476B4758B5B}"/>
              </a:ext>
            </a:extLst>
          </p:cNvPr>
          <p:cNvSpPr/>
          <p:nvPr/>
        </p:nvSpPr>
        <p:spPr>
          <a:xfrm>
            <a:off x="5408151" y="193867"/>
            <a:ext cx="1375698" cy="240858"/>
          </a:xfrm>
          <a:prstGeom prst="rect">
            <a:avLst/>
          </a:prstGeom>
          <a:solidFill>
            <a:srgbClr val="FFC000"/>
          </a:solidFill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>
                <a:solidFill>
                  <a:schemeClr val="tx1"/>
                </a:solidFill>
              </a:rPr>
              <a:t>Sistema operativo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1" name="Rectángulo 70">
            <a:extLst>
              <a:ext uri="{FF2B5EF4-FFF2-40B4-BE49-F238E27FC236}">
                <a16:creationId xmlns:a16="http://schemas.microsoft.com/office/drawing/2014/main" id="{5B0328C0-368D-6124-DC14-818CAD5B3229}"/>
              </a:ext>
            </a:extLst>
          </p:cNvPr>
          <p:cNvSpPr/>
          <p:nvPr/>
        </p:nvSpPr>
        <p:spPr>
          <a:xfrm>
            <a:off x="6894027" y="564407"/>
            <a:ext cx="1375698" cy="240858"/>
          </a:xfrm>
          <a:prstGeom prst="rect">
            <a:avLst/>
          </a:prstGeom>
          <a:solidFill>
            <a:srgbClr val="FFC000"/>
          </a:solidFill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>
                <a:solidFill>
                  <a:schemeClr val="tx1"/>
                </a:solidFill>
              </a:rPr>
              <a:t>Virtualización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2" name="Rectángulo 71">
            <a:extLst>
              <a:ext uri="{FF2B5EF4-FFF2-40B4-BE49-F238E27FC236}">
                <a16:creationId xmlns:a16="http://schemas.microsoft.com/office/drawing/2014/main" id="{223BC533-5113-A662-E860-2F9D71098084}"/>
              </a:ext>
            </a:extLst>
          </p:cNvPr>
          <p:cNvSpPr/>
          <p:nvPr/>
        </p:nvSpPr>
        <p:spPr>
          <a:xfrm>
            <a:off x="7581876" y="903529"/>
            <a:ext cx="1375698" cy="240858"/>
          </a:xfrm>
          <a:prstGeom prst="rect">
            <a:avLst/>
          </a:prstGeom>
          <a:solidFill>
            <a:srgbClr val="FFC000"/>
          </a:solidFill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>
                <a:solidFill>
                  <a:schemeClr val="tx1"/>
                </a:solidFill>
              </a:rPr>
              <a:t>Servidores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3" name="Rectángulo 72">
            <a:extLst>
              <a:ext uri="{FF2B5EF4-FFF2-40B4-BE49-F238E27FC236}">
                <a16:creationId xmlns:a16="http://schemas.microsoft.com/office/drawing/2014/main" id="{CB921A31-87E6-1D92-323E-770564DDE649}"/>
              </a:ext>
            </a:extLst>
          </p:cNvPr>
          <p:cNvSpPr/>
          <p:nvPr/>
        </p:nvSpPr>
        <p:spPr>
          <a:xfrm>
            <a:off x="8161884" y="1242652"/>
            <a:ext cx="1375698" cy="240858"/>
          </a:xfrm>
          <a:prstGeom prst="rect">
            <a:avLst/>
          </a:prstGeom>
          <a:solidFill>
            <a:srgbClr val="FFC000"/>
          </a:solidFill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>
                <a:solidFill>
                  <a:schemeClr val="tx1"/>
                </a:solidFill>
              </a:rPr>
              <a:t>Almacenamiento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4" name="Rectángulo 73">
            <a:extLst>
              <a:ext uri="{FF2B5EF4-FFF2-40B4-BE49-F238E27FC236}">
                <a16:creationId xmlns:a16="http://schemas.microsoft.com/office/drawing/2014/main" id="{2CF11E0A-685C-652B-DD3E-D8AE9BFB14A4}"/>
              </a:ext>
            </a:extLst>
          </p:cNvPr>
          <p:cNvSpPr/>
          <p:nvPr/>
        </p:nvSpPr>
        <p:spPr>
          <a:xfrm>
            <a:off x="8847302" y="1581196"/>
            <a:ext cx="1375698" cy="240858"/>
          </a:xfrm>
          <a:prstGeom prst="rect">
            <a:avLst/>
          </a:prstGeom>
          <a:solidFill>
            <a:srgbClr val="FFC000"/>
          </a:solidFill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>
                <a:solidFill>
                  <a:schemeClr val="tx1"/>
                </a:solidFill>
              </a:rPr>
              <a:t>Redes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5" name="Rectángulo 74">
            <a:extLst>
              <a:ext uri="{FF2B5EF4-FFF2-40B4-BE49-F238E27FC236}">
                <a16:creationId xmlns:a16="http://schemas.microsoft.com/office/drawing/2014/main" id="{986F3AF3-4904-7075-D524-409556546E3B}"/>
              </a:ext>
            </a:extLst>
          </p:cNvPr>
          <p:cNvSpPr/>
          <p:nvPr/>
        </p:nvSpPr>
        <p:spPr>
          <a:xfrm>
            <a:off x="809020" y="4246407"/>
            <a:ext cx="1375698" cy="240858"/>
          </a:xfrm>
          <a:prstGeom prst="rect">
            <a:avLst/>
          </a:prstGeom>
          <a:solidFill>
            <a:srgbClr val="FFC000"/>
          </a:solidFill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>
                <a:solidFill>
                  <a:schemeClr val="tx1"/>
                </a:solidFill>
              </a:rPr>
              <a:t>Virtualización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6" name="Rectángulo 75">
            <a:extLst>
              <a:ext uri="{FF2B5EF4-FFF2-40B4-BE49-F238E27FC236}">
                <a16:creationId xmlns:a16="http://schemas.microsoft.com/office/drawing/2014/main" id="{253521BB-5642-7B81-42B8-BB5420077B9A}"/>
              </a:ext>
            </a:extLst>
          </p:cNvPr>
          <p:cNvSpPr/>
          <p:nvPr/>
        </p:nvSpPr>
        <p:spPr>
          <a:xfrm>
            <a:off x="1496869" y="4590331"/>
            <a:ext cx="1375698" cy="240858"/>
          </a:xfrm>
          <a:prstGeom prst="rect">
            <a:avLst/>
          </a:prstGeom>
          <a:solidFill>
            <a:srgbClr val="FFC000"/>
          </a:solidFill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>
                <a:solidFill>
                  <a:schemeClr val="tx1"/>
                </a:solidFill>
              </a:rPr>
              <a:t>Servidores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7" name="Rectángulo 76">
            <a:extLst>
              <a:ext uri="{FF2B5EF4-FFF2-40B4-BE49-F238E27FC236}">
                <a16:creationId xmlns:a16="http://schemas.microsoft.com/office/drawing/2014/main" id="{FCC72942-B023-11A4-1073-9C5EC47AD484}"/>
              </a:ext>
            </a:extLst>
          </p:cNvPr>
          <p:cNvSpPr/>
          <p:nvPr/>
        </p:nvSpPr>
        <p:spPr>
          <a:xfrm>
            <a:off x="2184718" y="4943543"/>
            <a:ext cx="1375698" cy="240858"/>
          </a:xfrm>
          <a:prstGeom prst="rect">
            <a:avLst/>
          </a:prstGeom>
          <a:solidFill>
            <a:srgbClr val="FFC000"/>
          </a:solidFill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>
                <a:solidFill>
                  <a:schemeClr val="tx1"/>
                </a:solidFill>
              </a:rPr>
              <a:t>Almacenamiento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id="{CCB9E283-80E8-D406-21CE-B7DA5F5FE4A8}"/>
              </a:ext>
            </a:extLst>
          </p:cNvPr>
          <p:cNvSpPr/>
          <p:nvPr/>
        </p:nvSpPr>
        <p:spPr>
          <a:xfrm>
            <a:off x="2878726" y="5283827"/>
            <a:ext cx="1375698" cy="240858"/>
          </a:xfrm>
          <a:prstGeom prst="rect">
            <a:avLst/>
          </a:prstGeom>
          <a:solidFill>
            <a:srgbClr val="FFC000"/>
          </a:solidFill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>
                <a:solidFill>
                  <a:schemeClr val="tx1"/>
                </a:solidFill>
              </a:rPr>
              <a:t>Redes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79" name="Rectángulo 78">
            <a:extLst>
              <a:ext uri="{FF2B5EF4-FFF2-40B4-BE49-F238E27FC236}">
                <a16:creationId xmlns:a16="http://schemas.microsoft.com/office/drawing/2014/main" id="{753186BD-5724-1417-A5C1-A7B6A36E6F00}"/>
              </a:ext>
            </a:extLst>
          </p:cNvPr>
          <p:cNvSpPr/>
          <p:nvPr/>
        </p:nvSpPr>
        <p:spPr>
          <a:xfrm>
            <a:off x="2878726" y="2528647"/>
            <a:ext cx="1375698" cy="240858"/>
          </a:xfrm>
          <a:prstGeom prst="rect">
            <a:avLst/>
          </a:prstGeom>
          <a:solidFill>
            <a:schemeClr val="accent1"/>
          </a:solidFill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>
                <a:solidFill>
                  <a:schemeClr val="bg1"/>
                </a:solidFill>
              </a:rPr>
              <a:t>Aplicaciones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80" name="Rectángulo 79">
            <a:extLst>
              <a:ext uri="{FF2B5EF4-FFF2-40B4-BE49-F238E27FC236}">
                <a16:creationId xmlns:a16="http://schemas.microsoft.com/office/drawing/2014/main" id="{06E3E4C3-C6AE-A059-1BE4-BE86EC27C0B8}"/>
              </a:ext>
            </a:extLst>
          </p:cNvPr>
          <p:cNvSpPr/>
          <p:nvPr/>
        </p:nvSpPr>
        <p:spPr>
          <a:xfrm>
            <a:off x="2163379" y="2882086"/>
            <a:ext cx="1375698" cy="240858"/>
          </a:xfrm>
          <a:prstGeom prst="rect">
            <a:avLst/>
          </a:prstGeom>
          <a:solidFill>
            <a:schemeClr val="accent1"/>
          </a:solidFill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>
                <a:solidFill>
                  <a:schemeClr val="bg1"/>
                </a:solidFill>
              </a:rPr>
              <a:t>Datos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81" name="Rectángulo 80">
            <a:extLst>
              <a:ext uri="{FF2B5EF4-FFF2-40B4-BE49-F238E27FC236}">
                <a16:creationId xmlns:a16="http://schemas.microsoft.com/office/drawing/2014/main" id="{868A4180-583D-6858-E5F5-CCC06B148243}"/>
              </a:ext>
            </a:extLst>
          </p:cNvPr>
          <p:cNvSpPr/>
          <p:nvPr/>
        </p:nvSpPr>
        <p:spPr>
          <a:xfrm>
            <a:off x="1475531" y="3230121"/>
            <a:ext cx="1375698" cy="240858"/>
          </a:xfrm>
          <a:prstGeom prst="rect">
            <a:avLst/>
          </a:prstGeom>
          <a:solidFill>
            <a:schemeClr val="accent1"/>
          </a:solidFill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>
                <a:solidFill>
                  <a:schemeClr val="bg1"/>
                </a:solidFill>
              </a:rPr>
              <a:t>Tiempo de ejecución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82" name="Rectángulo 81">
            <a:extLst>
              <a:ext uri="{FF2B5EF4-FFF2-40B4-BE49-F238E27FC236}">
                <a16:creationId xmlns:a16="http://schemas.microsoft.com/office/drawing/2014/main" id="{66F1AB8B-A057-4FAF-B34E-3D7BFDA6C7F9}"/>
              </a:ext>
            </a:extLst>
          </p:cNvPr>
          <p:cNvSpPr/>
          <p:nvPr/>
        </p:nvSpPr>
        <p:spPr>
          <a:xfrm>
            <a:off x="787681" y="3578025"/>
            <a:ext cx="1375698" cy="240858"/>
          </a:xfrm>
          <a:prstGeom prst="rect">
            <a:avLst/>
          </a:prstGeom>
          <a:solidFill>
            <a:schemeClr val="accent1"/>
          </a:solidFill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>
                <a:solidFill>
                  <a:schemeClr val="bg1"/>
                </a:solidFill>
              </a:rPr>
              <a:t>Middleware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83" name="Rectángulo 82">
            <a:extLst>
              <a:ext uri="{FF2B5EF4-FFF2-40B4-BE49-F238E27FC236}">
                <a16:creationId xmlns:a16="http://schemas.microsoft.com/office/drawing/2014/main" id="{8B65FE9C-D860-C0CB-E5AD-C3A384053C74}"/>
              </a:ext>
            </a:extLst>
          </p:cNvPr>
          <p:cNvSpPr/>
          <p:nvPr/>
        </p:nvSpPr>
        <p:spPr>
          <a:xfrm>
            <a:off x="121171" y="3918599"/>
            <a:ext cx="1375698" cy="240858"/>
          </a:xfrm>
          <a:prstGeom prst="rect">
            <a:avLst/>
          </a:prstGeom>
          <a:solidFill>
            <a:schemeClr val="accent1"/>
          </a:solidFill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>
                <a:solidFill>
                  <a:schemeClr val="bg1"/>
                </a:solidFill>
              </a:rPr>
              <a:t>Sistema operativo</a:t>
            </a:r>
            <a:endParaRPr lang="en-US" sz="1000" dirty="0">
              <a:solidFill>
                <a:schemeClr val="bg1"/>
              </a:solidFill>
            </a:endParaRPr>
          </a:p>
        </p:txBody>
      </p:sp>
      <p:cxnSp>
        <p:nvCxnSpPr>
          <p:cNvPr id="94" name="Conector recto de flecha 93">
            <a:extLst>
              <a:ext uri="{FF2B5EF4-FFF2-40B4-BE49-F238E27FC236}">
                <a16:creationId xmlns:a16="http://schemas.microsoft.com/office/drawing/2014/main" id="{70409728-CB0E-F003-2D03-04B05B0F81DA}"/>
              </a:ext>
            </a:extLst>
          </p:cNvPr>
          <p:cNvCxnSpPr>
            <a:stCxn id="51" idx="0"/>
            <a:endCxn id="57" idx="3"/>
          </p:cNvCxnSpPr>
          <p:nvPr/>
        </p:nvCxnSpPr>
        <p:spPr>
          <a:xfrm flipH="1">
            <a:off x="3234426" y="1449083"/>
            <a:ext cx="2173725" cy="2525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Conector recto de flecha 159">
            <a:extLst>
              <a:ext uri="{FF2B5EF4-FFF2-40B4-BE49-F238E27FC236}">
                <a16:creationId xmlns:a16="http://schemas.microsoft.com/office/drawing/2014/main" id="{B28F8513-277C-5864-4763-A10661EC8685}"/>
              </a:ext>
            </a:extLst>
          </p:cNvPr>
          <p:cNvCxnSpPr>
            <a:stCxn id="51" idx="0"/>
            <a:endCxn id="58" idx="3"/>
          </p:cNvCxnSpPr>
          <p:nvPr/>
        </p:nvCxnSpPr>
        <p:spPr>
          <a:xfrm flipH="1" flipV="1">
            <a:off x="3922275" y="1363081"/>
            <a:ext cx="1485876" cy="860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Conector recto de flecha 161">
            <a:extLst>
              <a:ext uri="{FF2B5EF4-FFF2-40B4-BE49-F238E27FC236}">
                <a16:creationId xmlns:a16="http://schemas.microsoft.com/office/drawing/2014/main" id="{961483CE-5B0B-0270-F9B0-D862F1E0B5DF}"/>
              </a:ext>
            </a:extLst>
          </p:cNvPr>
          <p:cNvCxnSpPr>
            <a:stCxn id="51" idx="0"/>
            <a:endCxn id="59" idx="3"/>
          </p:cNvCxnSpPr>
          <p:nvPr/>
        </p:nvCxnSpPr>
        <p:spPr>
          <a:xfrm flipH="1" flipV="1">
            <a:off x="4610124" y="1028359"/>
            <a:ext cx="798027" cy="4207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ector recto de flecha 163">
            <a:extLst>
              <a:ext uri="{FF2B5EF4-FFF2-40B4-BE49-F238E27FC236}">
                <a16:creationId xmlns:a16="http://schemas.microsoft.com/office/drawing/2014/main" id="{9B3FCAD3-8C6A-4B33-44E3-95A65B0564E2}"/>
              </a:ext>
            </a:extLst>
          </p:cNvPr>
          <p:cNvCxnSpPr>
            <a:stCxn id="51" idx="1"/>
            <a:endCxn id="60" idx="3"/>
          </p:cNvCxnSpPr>
          <p:nvPr/>
        </p:nvCxnSpPr>
        <p:spPr>
          <a:xfrm flipH="1" flipV="1">
            <a:off x="5297973" y="684836"/>
            <a:ext cx="798027" cy="763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Conector recto de flecha 165">
            <a:extLst>
              <a:ext uri="{FF2B5EF4-FFF2-40B4-BE49-F238E27FC236}">
                <a16:creationId xmlns:a16="http://schemas.microsoft.com/office/drawing/2014/main" id="{84555B6D-9792-A3C6-AE90-DE60A4B059B1}"/>
              </a:ext>
            </a:extLst>
          </p:cNvPr>
          <p:cNvCxnSpPr>
            <a:stCxn id="51" idx="1"/>
            <a:endCxn id="61" idx="2"/>
          </p:cNvCxnSpPr>
          <p:nvPr/>
        </p:nvCxnSpPr>
        <p:spPr>
          <a:xfrm flipV="1">
            <a:off x="6096000" y="434725"/>
            <a:ext cx="0" cy="3265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Conector recto de flecha 167">
            <a:extLst>
              <a:ext uri="{FF2B5EF4-FFF2-40B4-BE49-F238E27FC236}">
                <a16:creationId xmlns:a16="http://schemas.microsoft.com/office/drawing/2014/main" id="{67154192-09F6-ECF6-967F-FCABB8859E8B}"/>
              </a:ext>
            </a:extLst>
          </p:cNvPr>
          <p:cNvCxnSpPr>
            <a:stCxn id="51" idx="1"/>
            <a:endCxn id="71" idx="1"/>
          </p:cNvCxnSpPr>
          <p:nvPr/>
        </p:nvCxnSpPr>
        <p:spPr>
          <a:xfrm flipV="1">
            <a:off x="6096000" y="684836"/>
            <a:ext cx="798027" cy="763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Conector recto de flecha 169">
            <a:extLst>
              <a:ext uri="{FF2B5EF4-FFF2-40B4-BE49-F238E27FC236}">
                <a16:creationId xmlns:a16="http://schemas.microsoft.com/office/drawing/2014/main" id="{F1833F4A-B2EA-62D4-116E-6B3802DB58A9}"/>
              </a:ext>
            </a:extLst>
          </p:cNvPr>
          <p:cNvCxnSpPr>
            <a:stCxn id="51" idx="2"/>
            <a:endCxn id="72" idx="1"/>
          </p:cNvCxnSpPr>
          <p:nvPr/>
        </p:nvCxnSpPr>
        <p:spPr>
          <a:xfrm flipV="1">
            <a:off x="6783850" y="1023958"/>
            <a:ext cx="798026" cy="425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Conector recto de flecha 171">
            <a:extLst>
              <a:ext uri="{FF2B5EF4-FFF2-40B4-BE49-F238E27FC236}">
                <a16:creationId xmlns:a16="http://schemas.microsoft.com/office/drawing/2014/main" id="{618D0992-B41A-EA2F-CAE6-83B09C6AAFEE}"/>
              </a:ext>
            </a:extLst>
          </p:cNvPr>
          <p:cNvCxnSpPr>
            <a:stCxn id="51" idx="2"/>
            <a:endCxn id="73" idx="1"/>
          </p:cNvCxnSpPr>
          <p:nvPr/>
        </p:nvCxnSpPr>
        <p:spPr>
          <a:xfrm flipV="1">
            <a:off x="6783850" y="1363081"/>
            <a:ext cx="1378034" cy="860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Conector recto de flecha 173">
            <a:extLst>
              <a:ext uri="{FF2B5EF4-FFF2-40B4-BE49-F238E27FC236}">
                <a16:creationId xmlns:a16="http://schemas.microsoft.com/office/drawing/2014/main" id="{F7C4A6A2-5DDC-29E1-C144-CFF7A2CE47A0}"/>
              </a:ext>
            </a:extLst>
          </p:cNvPr>
          <p:cNvCxnSpPr>
            <a:stCxn id="51" idx="2"/>
            <a:endCxn id="74" idx="1"/>
          </p:cNvCxnSpPr>
          <p:nvPr/>
        </p:nvCxnSpPr>
        <p:spPr>
          <a:xfrm>
            <a:off x="6783850" y="1449083"/>
            <a:ext cx="2063452" cy="2525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Conector recto de flecha 191">
            <a:extLst>
              <a:ext uri="{FF2B5EF4-FFF2-40B4-BE49-F238E27FC236}">
                <a16:creationId xmlns:a16="http://schemas.microsoft.com/office/drawing/2014/main" id="{E0F9FC8E-8FAA-14A8-2AF8-143128827A7F}"/>
              </a:ext>
            </a:extLst>
          </p:cNvPr>
          <p:cNvCxnSpPr>
            <a:stCxn id="52" idx="1"/>
          </p:cNvCxnSpPr>
          <p:nvPr/>
        </p:nvCxnSpPr>
        <p:spPr>
          <a:xfrm flipH="1" flipV="1">
            <a:off x="8269725" y="2807794"/>
            <a:ext cx="412473" cy="567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Conector recto de flecha 193">
            <a:extLst>
              <a:ext uri="{FF2B5EF4-FFF2-40B4-BE49-F238E27FC236}">
                <a16:creationId xmlns:a16="http://schemas.microsoft.com/office/drawing/2014/main" id="{1BB9E238-1AF5-1AB1-6347-B26D9C8C2D1F}"/>
              </a:ext>
            </a:extLst>
          </p:cNvPr>
          <p:cNvCxnSpPr>
            <a:stCxn id="52" idx="1"/>
            <a:endCxn id="67" idx="2"/>
          </p:cNvCxnSpPr>
          <p:nvPr/>
        </p:nvCxnSpPr>
        <p:spPr>
          <a:xfrm flipV="1">
            <a:off x="8682198" y="3137379"/>
            <a:ext cx="645599" cy="2377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Conector recto de flecha 195">
            <a:extLst>
              <a:ext uri="{FF2B5EF4-FFF2-40B4-BE49-F238E27FC236}">
                <a16:creationId xmlns:a16="http://schemas.microsoft.com/office/drawing/2014/main" id="{406A1EC3-904D-262E-1B47-C836E9CE96B6}"/>
              </a:ext>
            </a:extLst>
          </p:cNvPr>
          <p:cNvCxnSpPr>
            <a:stCxn id="52" idx="2"/>
            <a:endCxn id="68" idx="2"/>
          </p:cNvCxnSpPr>
          <p:nvPr/>
        </p:nvCxnSpPr>
        <p:spPr>
          <a:xfrm flipV="1">
            <a:off x="9370048" y="3470979"/>
            <a:ext cx="624260" cy="592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Conector recto de flecha 197">
            <a:extLst>
              <a:ext uri="{FF2B5EF4-FFF2-40B4-BE49-F238E27FC236}">
                <a16:creationId xmlns:a16="http://schemas.microsoft.com/office/drawing/2014/main" id="{5D862D5F-FBBC-32F5-B9D8-9CC8C4FB21ED}"/>
              </a:ext>
            </a:extLst>
          </p:cNvPr>
          <p:cNvCxnSpPr>
            <a:stCxn id="52" idx="2"/>
            <a:endCxn id="69" idx="2"/>
          </p:cNvCxnSpPr>
          <p:nvPr/>
        </p:nvCxnSpPr>
        <p:spPr>
          <a:xfrm flipV="1">
            <a:off x="9370048" y="3812322"/>
            <a:ext cx="1329142" cy="2506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Conector recto de flecha 199">
            <a:extLst>
              <a:ext uri="{FF2B5EF4-FFF2-40B4-BE49-F238E27FC236}">
                <a16:creationId xmlns:a16="http://schemas.microsoft.com/office/drawing/2014/main" id="{1EF1403F-F144-6605-CBDB-6CFE40945800}"/>
              </a:ext>
            </a:extLst>
          </p:cNvPr>
          <p:cNvCxnSpPr>
            <a:stCxn id="52" idx="2"/>
            <a:endCxn id="70" idx="1"/>
          </p:cNvCxnSpPr>
          <p:nvPr/>
        </p:nvCxnSpPr>
        <p:spPr>
          <a:xfrm flipV="1">
            <a:off x="9370048" y="4038468"/>
            <a:ext cx="1312109" cy="245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Conector recto de flecha 201">
            <a:extLst>
              <a:ext uri="{FF2B5EF4-FFF2-40B4-BE49-F238E27FC236}">
                <a16:creationId xmlns:a16="http://schemas.microsoft.com/office/drawing/2014/main" id="{EC114407-708A-762B-6D88-86645FCF20AB}"/>
              </a:ext>
            </a:extLst>
          </p:cNvPr>
          <p:cNvCxnSpPr>
            <a:stCxn id="52" idx="2"/>
            <a:endCxn id="62" idx="0"/>
          </p:cNvCxnSpPr>
          <p:nvPr/>
        </p:nvCxnSpPr>
        <p:spPr>
          <a:xfrm>
            <a:off x="9370048" y="4063010"/>
            <a:ext cx="1329142" cy="193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Conector recto de flecha 203">
            <a:extLst>
              <a:ext uri="{FF2B5EF4-FFF2-40B4-BE49-F238E27FC236}">
                <a16:creationId xmlns:a16="http://schemas.microsoft.com/office/drawing/2014/main" id="{EBCFBBC1-DE56-0629-AA87-4002686FFEA3}"/>
              </a:ext>
            </a:extLst>
          </p:cNvPr>
          <p:cNvCxnSpPr>
            <a:stCxn id="52" idx="2"/>
            <a:endCxn id="63" idx="0"/>
          </p:cNvCxnSpPr>
          <p:nvPr/>
        </p:nvCxnSpPr>
        <p:spPr>
          <a:xfrm>
            <a:off x="9370048" y="4063010"/>
            <a:ext cx="645599" cy="5273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Conector recto de flecha 205">
            <a:extLst>
              <a:ext uri="{FF2B5EF4-FFF2-40B4-BE49-F238E27FC236}">
                <a16:creationId xmlns:a16="http://schemas.microsoft.com/office/drawing/2014/main" id="{364C3576-ED70-53A9-08FE-6D9A20358CDE}"/>
              </a:ext>
            </a:extLst>
          </p:cNvPr>
          <p:cNvCxnSpPr>
            <a:stCxn id="52" idx="3"/>
            <a:endCxn id="64" idx="0"/>
          </p:cNvCxnSpPr>
          <p:nvPr/>
        </p:nvCxnSpPr>
        <p:spPr>
          <a:xfrm>
            <a:off x="8682198" y="4750860"/>
            <a:ext cx="645599" cy="1827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Conector recto de flecha 207">
            <a:extLst>
              <a:ext uri="{FF2B5EF4-FFF2-40B4-BE49-F238E27FC236}">
                <a16:creationId xmlns:a16="http://schemas.microsoft.com/office/drawing/2014/main" id="{424492F1-FBC0-6B7F-A70A-DDFFE7E27743}"/>
              </a:ext>
            </a:extLst>
          </p:cNvPr>
          <p:cNvCxnSpPr>
            <a:stCxn id="52" idx="3"/>
          </p:cNvCxnSpPr>
          <p:nvPr/>
        </p:nvCxnSpPr>
        <p:spPr>
          <a:xfrm flipH="1">
            <a:off x="8269725" y="4750860"/>
            <a:ext cx="412473" cy="5329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Conector recto de flecha 209">
            <a:extLst>
              <a:ext uri="{FF2B5EF4-FFF2-40B4-BE49-F238E27FC236}">
                <a16:creationId xmlns:a16="http://schemas.microsoft.com/office/drawing/2014/main" id="{92BF9088-DA8C-2C25-2589-CB1275F0C3EB}"/>
              </a:ext>
            </a:extLst>
          </p:cNvPr>
          <p:cNvCxnSpPr>
            <a:cxnSpLocks/>
            <a:stCxn id="53" idx="1"/>
          </p:cNvCxnSpPr>
          <p:nvPr/>
        </p:nvCxnSpPr>
        <p:spPr>
          <a:xfrm flipV="1">
            <a:off x="3496827" y="2776538"/>
            <a:ext cx="486888" cy="5986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Conector recto de flecha 211">
            <a:extLst>
              <a:ext uri="{FF2B5EF4-FFF2-40B4-BE49-F238E27FC236}">
                <a16:creationId xmlns:a16="http://schemas.microsoft.com/office/drawing/2014/main" id="{20DFC2A7-3B81-A9AD-3AAD-2D218DF80AE1}"/>
              </a:ext>
            </a:extLst>
          </p:cNvPr>
          <p:cNvCxnSpPr>
            <a:cxnSpLocks/>
            <a:stCxn id="53" idx="1"/>
            <a:endCxn id="80" idx="2"/>
          </p:cNvCxnSpPr>
          <p:nvPr/>
        </p:nvCxnSpPr>
        <p:spPr>
          <a:xfrm flipH="1" flipV="1">
            <a:off x="2851228" y="3122944"/>
            <a:ext cx="645599" cy="252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Conector recto de flecha 215">
            <a:extLst>
              <a:ext uri="{FF2B5EF4-FFF2-40B4-BE49-F238E27FC236}">
                <a16:creationId xmlns:a16="http://schemas.microsoft.com/office/drawing/2014/main" id="{DFF4B114-E8AB-2FB0-2879-D3A7708BAAF5}"/>
              </a:ext>
            </a:extLst>
          </p:cNvPr>
          <p:cNvCxnSpPr>
            <a:cxnSpLocks/>
            <a:stCxn id="53" idx="0"/>
            <a:endCxn id="81" idx="2"/>
          </p:cNvCxnSpPr>
          <p:nvPr/>
        </p:nvCxnSpPr>
        <p:spPr>
          <a:xfrm flipH="1" flipV="1">
            <a:off x="2163380" y="3470979"/>
            <a:ext cx="645598" cy="592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Conector recto de flecha 217">
            <a:extLst>
              <a:ext uri="{FF2B5EF4-FFF2-40B4-BE49-F238E27FC236}">
                <a16:creationId xmlns:a16="http://schemas.microsoft.com/office/drawing/2014/main" id="{67BC7092-7EB4-D642-7017-0C68638D832C}"/>
              </a:ext>
            </a:extLst>
          </p:cNvPr>
          <p:cNvCxnSpPr>
            <a:cxnSpLocks/>
            <a:stCxn id="53" idx="0"/>
            <a:endCxn id="83" idx="3"/>
          </p:cNvCxnSpPr>
          <p:nvPr/>
        </p:nvCxnSpPr>
        <p:spPr>
          <a:xfrm flipH="1" flipV="1">
            <a:off x="1496869" y="4039028"/>
            <a:ext cx="1312109" cy="239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Conector recto de flecha 219">
            <a:extLst>
              <a:ext uri="{FF2B5EF4-FFF2-40B4-BE49-F238E27FC236}">
                <a16:creationId xmlns:a16="http://schemas.microsoft.com/office/drawing/2014/main" id="{FD3327D2-66F8-0F5B-23E9-E24B01DB6135}"/>
              </a:ext>
            </a:extLst>
          </p:cNvPr>
          <p:cNvCxnSpPr>
            <a:cxnSpLocks/>
            <a:stCxn id="53" idx="0"/>
            <a:endCxn id="82" idx="2"/>
          </p:cNvCxnSpPr>
          <p:nvPr/>
        </p:nvCxnSpPr>
        <p:spPr>
          <a:xfrm flipH="1" flipV="1">
            <a:off x="1475530" y="3818883"/>
            <a:ext cx="1333448" cy="244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Conector recto de flecha 222">
            <a:extLst>
              <a:ext uri="{FF2B5EF4-FFF2-40B4-BE49-F238E27FC236}">
                <a16:creationId xmlns:a16="http://schemas.microsoft.com/office/drawing/2014/main" id="{54011112-5753-24FD-A039-A61FFF0FE975}"/>
              </a:ext>
            </a:extLst>
          </p:cNvPr>
          <p:cNvCxnSpPr>
            <a:cxnSpLocks/>
            <a:stCxn id="53" idx="0"/>
            <a:endCxn id="75" idx="0"/>
          </p:cNvCxnSpPr>
          <p:nvPr/>
        </p:nvCxnSpPr>
        <p:spPr>
          <a:xfrm flipH="1">
            <a:off x="1496869" y="4063011"/>
            <a:ext cx="1312109" cy="1833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Conector recto de flecha 224">
            <a:extLst>
              <a:ext uri="{FF2B5EF4-FFF2-40B4-BE49-F238E27FC236}">
                <a16:creationId xmlns:a16="http://schemas.microsoft.com/office/drawing/2014/main" id="{437A969B-4DD6-F3B6-FFF1-02A5D7B60168}"/>
              </a:ext>
            </a:extLst>
          </p:cNvPr>
          <p:cNvCxnSpPr>
            <a:cxnSpLocks/>
            <a:stCxn id="53" idx="0"/>
            <a:endCxn id="76" idx="0"/>
          </p:cNvCxnSpPr>
          <p:nvPr/>
        </p:nvCxnSpPr>
        <p:spPr>
          <a:xfrm flipH="1">
            <a:off x="2184718" y="4063011"/>
            <a:ext cx="624260" cy="527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Conector recto de flecha 226">
            <a:extLst>
              <a:ext uri="{FF2B5EF4-FFF2-40B4-BE49-F238E27FC236}">
                <a16:creationId xmlns:a16="http://schemas.microsoft.com/office/drawing/2014/main" id="{1EFA562A-93A6-A5E2-C0B7-BA9FBE83CDA8}"/>
              </a:ext>
            </a:extLst>
          </p:cNvPr>
          <p:cNvCxnSpPr>
            <a:cxnSpLocks/>
            <a:stCxn id="53" idx="3"/>
            <a:endCxn id="77" idx="0"/>
          </p:cNvCxnSpPr>
          <p:nvPr/>
        </p:nvCxnSpPr>
        <p:spPr>
          <a:xfrm flipH="1">
            <a:off x="2872567" y="4750861"/>
            <a:ext cx="624260" cy="192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Conector recto de flecha 228">
            <a:extLst>
              <a:ext uri="{FF2B5EF4-FFF2-40B4-BE49-F238E27FC236}">
                <a16:creationId xmlns:a16="http://schemas.microsoft.com/office/drawing/2014/main" id="{3A4A4829-B24D-E662-1550-E4C2EF49EB86}"/>
              </a:ext>
            </a:extLst>
          </p:cNvPr>
          <p:cNvCxnSpPr>
            <a:cxnSpLocks/>
            <a:stCxn id="53" idx="3"/>
          </p:cNvCxnSpPr>
          <p:nvPr/>
        </p:nvCxnSpPr>
        <p:spPr>
          <a:xfrm>
            <a:off x="3496827" y="4750861"/>
            <a:ext cx="492467" cy="525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Gráfico 83">
            <a:extLst>
              <a:ext uri="{FF2B5EF4-FFF2-40B4-BE49-F238E27FC236}">
                <a16:creationId xmlns:a16="http://schemas.microsoft.com/office/drawing/2014/main" id="{054AA453-21C4-EC8C-F908-420FBC0A65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6488" y="4817806"/>
            <a:ext cx="12198487" cy="204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64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500"/>
                            </p:stCondLst>
                            <p:childTnLst>
                              <p:par>
                                <p:cTn id="1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000"/>
                            </p:stCondLst>
                            <p:childTnLst>
                              <p:par>
                                <p:cTn id="13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500"/>
                            </p:stCondLst>
                            <p:childTnLst>
                              <p:par>
                                <p:cTn id="14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000"/>
                            </p:stCondLst>
                            <p:childTnLst>
                              <p:par>
                                <p:cTn id="15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3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0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000"/>
                            </p:stCondLst>
                            <p:childTnLst>
                              <p:par>
                                <p:cTn id="17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500"/>
                            </p:stCondLst>
                            <p:childTnLst>
                              <p:par>
                                <p:cTn id="18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4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1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2500"/>
                            </p:stCondLst>
                            <p:childTnLst>
                              <p:par>
                                <p:cTn id="19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8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3000"/>
                            </p:stCondLst>
                            <p:childTnLst>
                              <p:par>
                                <p:cTn id="20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5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3500"/>
                            </p:stCondLst>
                            <p:childTnLst>
                              <p:par>
                                <p:cTn id="2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2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4000"/>
                            </p:stCondLst>
                            <p:childTnLst>
                              <p:par>
                                <p:cTn id="2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9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5A067E3-6DED-5A88-71EF-55CED66297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2" y="2663185"/>
            <a:ext cx="3624305" cy="177400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C293AF2-C68E-9C70-7B95-78F62AB436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203" y="2222740"/>
            <a:ext cx="3888948" cy="265489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3645A4D-7D6B-651A-CCA4-A804866C43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407" y="1451022"/>
            <a:ext cx="4062951" cy="3784312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49516D05-CC01-8045-311B-F417D1A59DB4}"/>
              </a:ext>
            </a:extLst>
          </p:cNvPr>
          <p:cNvSpPr/>
          <p:nvPr/>
        </p:nvSpPr>
        <p:spPr>
          <a:xfrm>
            <a:off x="10447495" y="0"/>
            <a:ext cx="1744506" cy="62256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7EB6F051-A8E1-0253-4D3C-68FAA840A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6319" y="38879"/>
            <a:ext cx="1665842" cy="54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CuadroTexto 45">
            <a:extLst>
              <a:ext uri="{FF2B5EF4-FFF2-40B4-BE49-F238E27FC236}">
                <a16:creationId xmlns:a16="http://schemas.microsoft.com/office/drawing/2014/main" id="{A97CE849-4235-9B5F-62F6-BEAD7FE186E0}"/>
              </a:ext>
            </a:extLst>
          </p:cNvPr>
          <p:cNvSpPr txBox="1"/>
          <p:nvPr/>
        </p:nvSpPr>
        <p:spPr>
          <a:xfrm>
            <a:off x="603114" y="856038"/>
            <a:ext cx="10972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/>
              <a:t>Modelo SPI</a:t>
            </a: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431B4B28-8D9C-EDA7-3EED-8DB56E1088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6488" y="4817806"/>
            <a:ext cx="12198487" cy="204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41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87816BF-54F1-48DC-84A0-E05BF9918F10}"/>
              </a:ext>
            </a:extLst>
          </p:cNvPr>
          <p:cNvSpPr txBox="1"/>
          <p:nvPr/>
        </p:nvSpPr>
        <p:spPr>
          <a:xfrm>
            <a:off x="603114" y="856038"/>
            <a:ext cx="10972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/>
              <a:t>Modelos de despliegue en la nube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49516D05-CC01-8045-311B-F417D1A59DB4}"/>
              </a:ext>
            </a:extLst>
          </p:cNvPr>
          <p:cNvSpPr/>
          <p:nvPr/>
        </p:nvSpPr>
        <p:spPr>
          <a:xfrm>
            <a:off x="10447495" y="0"/>
            <a:ext cx="1744506" cy="62256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7EB6F051-A8E1-0253-4D3C-68FAA840A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6319" y="38879"/>
            <a:ext cx="1665842" cy="54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Elipse 23">
            <a:extLst>
              <a:ext uri="{FF2B5EF4-FFF2-40B4-BE49-F238E27FC236}">
                <a16:creationId xmlns:a16="http://schemas.microsoft.com/office/drawing/2014/main" id="{7C04C161-F9D2-979C-B052-8A64483E386B}"/>
              </a:ext>
            </a:extLst>
          </p:cNvPr>
          <p:cNvSpPr/>
          <p:nvPr/>
        </p:nvSpPr>
        <p:spPr>
          <a:xfrm>
            <a:off x="727891" y="2121361"/>
            <a:ext cx="620889" cy="620889"/>
          </a:xfrm>
          <a:prstGeom prst="ellipse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774B54AB-0643-91BB-CF75-B6EB35757574}"/>
              </a:ext>
            </a:extLst>
          </p:cNvPr>
          <p:cNvSpPr/>
          <p:nvPr/>
        </p:nvSpPr>
        <p:spPr>
          <a:xfrm>
            <a:off x="1478133" y="2742250"/>
            <a:ext cx="1836798" cy="2612910"/>
          </a:xfrm>
          <a:custGeom>
            <a:avLst/>
            <a:gdLst>
              <a:gd name="connsiteX0" fmla="*/ 0 w 1836798"/>
              <a:gd name="connsiteY0" fmla="*/ 0 h 2612910"/>
              <a:gd name="connsiteX1" fmla="*/ 1836798 w 1836798"/>
              <a:gd name="connsiteY1" fmla="*/ 0 h 2612910"/>
              <a:gd name="connsiteX2" fmla="*/ 1836798 w 1836798"/>
              <a:gd name="connsiteY2" fmla="*/ 2612910 h 2612910"/>
              <a:gd name="connsiteX3" fmla="*/ 0 w 1836798"/>
              <a:gd name="connsiteY3" fmla="*/ 2612910 h 2612910"/>
              <a:gd name="connsiteX4" fmla="*/ 0 w 1836798"/>
              <a:gd name="connsiteY4" fmla="*/ 0 h 2612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6798" h="2612910">
                <a:moveTo>
                  <a:pt x="0" y="0"/>
                </a:moveTo>
                <a:lnTo>
                  <a:pt x="1836798" y="0"/>
                </a:lnTo>
                <a:lnTo>
                  <a:pt x="1836798" y="2612910"/>
                </a:lnTo>
                <a:lnTo>
                  <a:pt x="0" y="261291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560" tIns="35560" rIns="35560" bIns="35560" numCol="1" spcCol="1270" anchor="t" anchorCtr="0">
            <a:noAutofit/>
          </a:bodyPr>
          <a:lstStyle/>
          <a:p>
            <a:pPr marL="0" lvl="0" indent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400" kern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infraestructura de nube se pone a disposición del público en general.</a:t>
            </a:r>
            <a:endParaRPr lang="en-US" sz="1400" kern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6" name="Forma libre: forma 25">
            <a:extLst>
              <a:ext uri="{FF2B5EF4-FFF2-40B4-BE49-F238E27FC236}">
                <a16:creationId xmlns:a16="http://schemas.microsoft.com/office/drawing/2014/main" id="{06E42361-E868-0728-E05C-BE5F894B0FD7}"/>
              </a:ext>
            </a:extLst>
          </p:cNvPr>
          <p:cNvSpPr/>
          <p:nvPr/>
        </p:nvSpPr>
        <p:spPr>
          <a:xfrm>
            <a:off x="1478133" y="2121361"/>
            <a:ext cx="1836798" cy="620889"/>
          </a:xfrm>
          <a:custGeom>
            <a:avLst/>
            <a:gdLst>
              <a:gd name="connsiteX0" fmla="*/ 0 w 1836798"/>
              <a:gd name="connsiteY0" fmla="*/ 0 h 620889"/>
              <a:gd name="connsiteX1" fmla="*/ 1836798 w 1836798"/>
              <a:gd name="connsiteY1" fmla="*/ 0 h 620889"/>
              <a:gd name="connsiteX2" fmla="*/ 1836798 w 1836798"/>
              <a:gd name="connsiteY2" fmla="*/ 620889 h 620889"/>
              <a:gd name="connsiteX3" fmla="*/ 0 w 1836798"/>
              <a:gd name="connsiteY3" fmla="*/ 620889 h 620889"/>
              <a:gd name="connsiteX4" fmla="*/ 0 w 1836798"/>
              <a:gd name="connsiteY4" fmla="*/ 0 h 620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6798" h="620889">
                <a:moveTo>
                  <a:pt x="0" y="0"/>
                </a:moveTo>
                <a:lnTo>
                  <a:pt x="1836798" y="0"/>
                </a:lnTo>
                <a:lnTo>
                  <a:pt x="1836798" y="620889"/>
                </a:lnTo>
                <a:lnTo>
                  <a:pt x="0" y="62088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45720" rIns="45720" bIns="45720" numCol="1" spcCol="1270" anchor="b" anchorCtr="0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800" b="1" kern="1200" dirty="0"/>
              <a:t>Nube pública</a:t>
            </a:r>
            <a:endParaRPr lang="en-US" sz="1800" b="1" kern="1200" dirty="0"/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2DCC0FC3-3380-D6F8-295D-75DD592D2D63}"/>
              </a:ext>
            </a:extLst>
          </p:cNvPr>
          <p:cNvSpPr/>
          <p:nvPr/>
        </p:nvSpPr>
        <p:spPr>
          <a:xfrm>
            <a:off x="3444283" y="2121361"/>
            <a:ext cx="620889" cy="620889"/>
          </a:xfrm>
          <a:prstGeom prst="ellipse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0" name="Cuerda 29">
            <a:extLst>
              <a:ext uri="{FF2B5EF4-FFF2-40B4-BE49-F238E27FC236}">
                <a16:creationId xmlns:a16="http://schemas.microsoft.com/office/drawing/2014/main" id="{9623E19D-77AC-A0EA-39A3-6A1A31D697EE}"/>
              </a:ext>
            </a:extLst>
          </p:cNvPr>
          <p:cNvSpPr/>
          <p:nvPr/>
        </p:nvSpPr>
        <p:spPr>
          <a:xfrm>
            <a:off x="3506372" y="2183449"/>
            <a:ext cx="496711" cy="496711"/>
          </a:xfrm>
          <a:prstGeom prst="chord">
            <a:avLst>
              <a:gd name="adj1" fmla="val 0"/>
              <a:gd name="adj2" fmla="val 108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Forma libre: forma 30">
            <a:extLst>
              <a:ext uri="{FF2B5EF4-FFF2-40B4-BE49-F238E27FC236}">
                <a16:creationId xmlns:a16="http://schemas.microsoft.com/office/drawing/2014/main" id="{95B644C5-FAAA-FB33-AB3E-E059388296B5}"/>
              </a:ext>
            </a:extLst>
          </p:cNvPr>
          <p:cNvSpPr/>
          <p:nvPr/>
        </p:nvSpPr>
        <p:spPr>
          <a:xfrm>
            <a:off x="4194525" y="2742250"/>
            <a:ext cx="1836798" cy="2612910"/>
          </a:xfrm>
          <a:custGeom>
            <a:avLst/>
            <a:gdLst>
              <a:gd name="connsiteX0" fmla="*/ 0 w 1836798"/>
              <a:gd name="connsiteY0" fmla="*/ 0 h 2612910"/>
              <a:gd name="connsiteX1" fmla="*/ 1836798 w 1836798"/>
              <a:gd name="connsiteY1" fmla="*/ 0 h 2612910"/>
              <a:gd name="connsiteX2" fmla="*/ 1836798 w 1836798"/>
              <a:gd name="connsiteY2" fmla="*/ 2612910 h 2612910"/>
              <a:gd name="connsiteX3" fmla="*/ 0 w 1836798"/>
              <a:gd name="connsiteY3" fmla="*/ 2612910 h 2612910"/>
              <a:gd name="connsiteX4" fmla="*/ 0 w 1836798"/>
              <a:gd name="connsiteY4" fmla="*/ 0 h 2612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6798" h="2612910">
                <a:moveTo>
                  <a:pt x="0" y="0"/>
                </a:moveTo>
                <a:lnTo>
                  <a:pt x="1836798" y="0"/>
                </a:lnTo>
                <a:lnTo>
                  <a:pt x="1836798" y="2612910"/>
                </a:lnTo>
                <a:lnTo>
                  <a:pt x="0" y="261291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560" tIns="35560" rIns="35560" bIns="35560" numCol="1" spcCol="1270" anchor="t" anchorCtr="0">
            <a:noAutofit/>
          </a:bodyPr>
          <a:lstStyle/>
          <a:p>
            <a:pPr marL="0" lvl="0" indent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400" kern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infraestructura de nube se pone a disposición, únicamente, de una organización o un grupo reducido.</a:t>
            </a:r>
            <a:endParaRPr lang="en-US" sz="1400" kern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Forma libre: forma 31">
            <a:extLst>
              <a:ext uri="{FF2B5EF4-FFF2-40B4-BE49-F238E27FC236}">
                <a16:creationId xmlns:a16="http://schemas.microsoft.com/office/drawing/2014/main" id="{D0F24B91-93A1-5253-2AE0-E17581570223}"/>
              </a:ext>
            </a:extLst>
          </p:cNvPr>
          <p:cNvSpPr/>
          <p:nvPr/>
        </p:nvSpPr>
        <p:spPr>
          <a:xfrm>
            <a:off x="4194525" y="2121361"/>
            <a:ext cx="1836798" cy="620889"/>
          </a:xfrm>
          <a:custGeom>
            <a:avLst/>
            <a:gdLst>
              <a:gd name="connsiteX0" fmla="*/ 0 w 1836798"/>
              <a:gd name="connsiteY0" fmla="*/ 0 h 620889"/>
              <a:gd name="connsiteX1" fmla="*/ 1836798 w 1836798"/>
              <a:gd name="connsiteY1" fmla="*/ 0 h 620889"/>
              <a:gd name="connsiteX2" fmla="*/ 1836798 w 1836798"/>
              <a:gd name="connsiteY2" fmla="*/ 620889 h 620889"/>
              <a:gd name="connsiteX3" fmla="*/ 0 w 1836798"/>
              <a:gd name="connsiteY3" fmla="*/ 620889 h 620889"/>
              <a:gd name="connsiteX4" fmla="*/ 0 w 1836798"/>
              <a:gd name="connsiteY4" fmla="*/ 0 h 620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6798" h="620889">
                <a:moveTo>
                  <a:pt x="0" y="0"/>
                </a:moveTo>
                <a:lnTo>
                  <a:pt x="1836798" y="0"/>
                </a:lnTo>
                <a:lnTo>
                  <a:pt x="1836798" y="620889"/>
                </a:lnTo>
                <a:lnTo>
                  <a:pt x="0" y="62088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45720" rIns="45720" bIns="45720" numCol="1" spcCol="1270" anchor="b" anchorCtr="0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800" b="1" kern="1200" dirty="0"/>
              <a:t>Nube privada</a:t>
            </a:r>
            <a:endParaRPr lang="en-US" sz="1800" b="1" kern="1200" dirty="0"/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D36CAF8B-CA08-DD1E-4EE9-6FF172932137}"/>
              </a:ext>
            </a:extLst>
          </p:cNvPr>
          <p:cNvSpPr/>
          <p:nvPr/>
        </p:nvSpPr>
        <p:spPr>
          <a:xfrm>
            <a:off x="6160676" y="2121361"/>
            <a:ext cx="620889" cy="620889"/>
          </a:xfrm>
          <a:prstGeom prst="ellipse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6" name="Forma libre: forma 35">
            <a:extLst>
              <a:ext uri="{FF2B5EF4-FFF2-40B4-BE49-F238E27FC236}">
                <a16:creationId xmlns:a16="http://schemas.microsoft.com/office/drawing/2014/main" id="{F5E105E9-6460-3487-796D-F4D400B55C52}"/>
              </a:ext>
            </a:extLst>
          </p:cNvPr>
          <p:cNvSpPr/>
          <p:nvPr/>
        </p:nvSpPr>
        <p:spPr>
          <a:xfrm>
            <a:off x="6910917" y="2742250"/>
            <a:ext cx="1836798" cy="2612910"/>
          </a:xfrm>
          <a:custGeom>
            <a:avLst/>
            <a:gdLst>
              <a:gd name="connsiteX0" fmla="*/ 0 w 1836798"/>
              <a:gd name="connsiteY0" fmla="*/ 0 h 2612910"/>
              <a:gd name="connsiteX1" fmla="*/ 1836798 w 1836798"/>
              <a:gd name="connsiteY1" fmla="*/ 0 h 2612910"/>
              <a:gd name="connsiteX2" fmla="*/ 1836798 w 1836798"/>
              <a:gd name="connsiteY2" fmla="*/ 2612910 h 2612910"/>
              <a:gd name="connsiteX3" fmla="*/ 0 w 1836798"/>
              <a:gd name="connsiteY3" fmla="*/ 2612910 h 2612910"/>
              <a:gd name="connsiteX4" fmla="*/ 0 w 1836798"/>
              <a:gd name="connsiteY4" fmla="*/ 0 h 2612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6798" h="2612910">
                <a:moveTo>
                  <a:pt x="0" y="0"/>
                </a:moveTo>
                <a:lnTo>
                  <a:pt x="1836798" y="0"/>
                </a:lnTo>
                <a:lnTo>
                  <a:pt x="1836798" y="2612910"/>
                </a:lnTo>
                <a:lnTo>
                  <a:pt x="0" y="261291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560" tIns="35560" rIns="35560" bIns="35560" numCol="1" spcCol="1270" anchor="t" anchorCtr="0">
            <a:noAutofit/>
          </a:bodyPr>
          <a:lstStyle/>
          <a:p>
            <a:pPr marL="0" lvl="0" indent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400" kern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infraestructura de nube se pone a disposición de varios grupos, con intereses o preocupaciones comunes.</a:t>
            </a:r>
            <a:endParaRPr lang="en-US" sz="1400" kern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Forma libre: forma 36">
            <a:extLst>
              <a:ext uri="{FF2B5EF4-FFF2-40B4-BE49-F238E27FC236}">
                <a16:creationId xmlns:a16="http://schemas.microsoft.com/office/drawing/2014/main" id="{4402641B-1543-23A6-F41D-326E19E71CE7}"/>
              </a:ext>
            </a:extLst>
          </p:cNvPr>
          <p:cNvSpPr/>
          <p:nvPr/>
        </p:nvSpPr>
        <p:spPr>
          <a:xfrm>
            <a:off x="6910917" y="2121361"/>
            <a:ext cx="1836798" cy="620889"/>
          </a:xfrm>
          <a:custGeom>
            <a:avLst/>
            <a:gdLst>
              <a:gd name="connsiteX0" fmla="*/ 0 w 1836798"/>
              <a:gd name="connsiteY0" fmla="*/ 0 h 620889"/>
              <a:gd name="connsiteX1" fmla="*/ 1836798 w 1836798"/>
              <a:gd name="connsiteY1" fmla="*/ 0 h 620889"/>
              <a:gd name="connsiteX2" fmla="*/ 1836798 w 1836798"/>
              <a:gd name="connsiteY2" fmla="*/ 620889 h 620889"/>
              <a:gd name="connsiteX3" fmla="*/ 0 w 1836798"/>
              <a:gd name="connsiteY3" fmla="*/ 620889 h 620889"/>
              <a:gd name="connsiteX4" fmla="*/ 0 w 1836798"/>
              <a:gd name="connsiteY4" fmla="*/ 0 h 620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6798" h="620889">
                <a:moveTo>
                  <a:pt x="0" y="0"/>
                </a:moveTo>
                <a:lnTo>
                  <a:pt x="1836798" y="0"/>
                </a:lnTo>
                <a:lnTo>
                  <a:pt x="1836798" y="620889"/>
                </a:lnTo>
                <a:lnTo>
                  <a:pt x="0" y="62088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45720" rIns="45720" bIns="45720" numCol="1" spcCol="1270" anchor="b" anchorCtr="0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800" b="1" kern="1200" dirty="0"/>
              <a:t>Nube comunitaria</a:t>
            </a:r>
            <a:endParaRPr lang="en-US" sz="1800" b="1" kern="1200" dirty="0"/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87756820-8736-2E8B-C560-2F1EF7EA2E0F}"/>
              </a:ext>
            </a:extLst>
          </p:cNvPr>
          <p:cNvSpPr/>
          <p:nvPr/>
        </p:nvSpPr>
        <p:spPr>
          <a:xfrm>
            <a:off x="8877068" y="2121361"/>
            <a:ext cx="620889" cy="620889"/>
          </a:xfrm>
          <a:prstGeom prst="ellipse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9" name="Forma libre: forma 38">
            <a:extLst>
              <a:ext uri="{FF2B5EF4-FFF2-40B4-BE49-F238E27FC236}">
                <a16:creationId xmlns:a16="http://schemas.microsoft.com/office/drawing/2014/main" id="{F2C3EF17-621D-B75A-6171-AA5453A06A41}"/>
              </a:ext>
            </a:extLst>
          </p:cNvPr>
          <p:cNvSpPr/>
          <p:nvPr/>
        </p:nvSpPr>
        <p:spPr>
          <a:xfrm>
            <a:off x="9627309" y="2742250"/>
            <a:ext cx="1836798" cy="2612910"/>
          </a:xfrm>
          <a:custGeom>
            <a:avLst/>
            <a:gdLst>
              <a:gd name="connsiteX0" fmla="*/ 0 w 1836798"/>
              <a:gd name="connsiteY0" fmla="*/ 0 h 2612910"/>
              <a:gd name="connsiteX1" fmla="*/ 1836798 w 1836798"/>
              <a:gd name="connsiteY1" fmla="*/ 0 h 2612910"/>
              <a:gd name="connsiteX2" fmla="*/ 1836798 w 1836798"/>
              <a:gd name="connsiteY2" fmla="*/ 2612910 h 2612910"/>
              <a:gd name="connsiteX3" fmla="*/ 0 w 1836798"/>
              <a:gd name="connsiteY3" fmla="*/ 2612910 h 2612910"/>
              <a:gd name="connsiteX4" fmla="*/ 0 w 1836798"/>
              <a:gd name="connsiteY4" fmla="*/ 0 h 2612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6798" h="2612910">
                <a:moveTo>
                  <a:pt x="0" y="0"/>
                </a:moveTo>
                <a:lnTo>
                  <a:pt x="1836798" y="0"/>
                </a:lnTo>
                <a:lnTo>
                  <a:pt x="1836798" y="2612910"/>
                </a:lnTo>
                <a:lnTo>
                  <a:pt x="0" y="261291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560" tIns="35560" rIns="35560" bIns="35560" numCol="1" spcCol="1270" anchor="t" anchorCtr="0">
            <a:noAutofit/>
          </a:bodyPr>
          <a:lstStyle/>
          <a:p>
            <a:pPr marL="0" lvl="0" indent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400" kern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infraestructura de nube conlleva más de un modelo de despliegue, por la naturaleza de la necesidad.</a:t>
            </a:r>
            <a:endParaRPr lang="en-US" sz="1400" kern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" name="Forma libre: forma 39">
            <a:extLst>
              <a:ext uri="{FF2B5EF4-FFF2-40B4-BE49-F238E27FC236}">
                <a16:creationId xmlns:a16="http://schemas.microsoft.com/office/drawing/2014/main" id="{2803F08B-60D8-BB38-A6EE-8EFD5B71447C}"/>
              </a:ext>
            </a:extLst>
          </p:cNvPr>
          <p:cNvSpPr/>
          <p:nvPr/>
        </p:nvSpPr>
        <p:spPr>
          <a:xfrm>
            <a:off x="9627309" y="2121361"/>
            <a:ext cx="1836798" cy="620889"/>
          </a:xfrm>
          <a:custGeom>
            <a:avLst/>
            <a:gdLst>
              <a:gd name="connsiteX0" fmla="*/ 0 w 1836798"/>
              <a:gd name="connsiteY0" fmla="*/ 0 h 620889"/>
              <a:gd name="connsiteX1" fmla="*/ 1836798 w 1836798"/>
              <a:gd name="connsiteY1" fmla="*/ 0 h 620889"/>
              <a:gd name="connsiteX2" fmla="*/ 1836798 w 1836798"/>
              <a:gd name="connsiteY2" fmla="*/ 620889 h 620889"/>
              <a:gd name="connsiteX3" fmla="*/ 0 w 1836798"/>
              <a:gd name="connsiteY3" fmla="*/ 620889 h 620889"/>
              <a:gd name="connsiteX4" fmla="*/ 0 w 1836798"/>
              <a:gd name="connsiteY4" fmla="*/ 0 h 620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6798" h="620889">
                <a:moveTo>
                  <a:pt x="0" y="0"/>
                </a:moveTo>
                <a:lnTo>
                  <a:pt x="1836798" y="0"/>
                </a:lnTo>
                <a:lnTo>
                  <a:pt x="1836798" y="620889"/>
                </a:lnTo>
                <a:lnTo>
                  <a:pt x="0" y="62088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45720" rIns="45720" bIns="45720" numCol="1" spcCol="1270" anchor="b" anchorCtr="0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800" b="1" kern="1200" dirty="0"/>
              <a:t>Nube híbrida</a:t>
            </a:r>
            <a:endParaRPr lang="en-US" sz="1800" b="1" kern="1200" dirty="0"/>
          </a:p>
        </p:txBody>
      </p:sp>
      <p:sp>
        <p:nvSpPr>
          <p:cNvPr id="41" name="Cuerda 40">
            <a:extLst>
              <a:ext uri="{FF2B5EF4-FFF2-40B4-BE49-F238E27FC236}">
                <a16:creationId xmlns:a16="http://schemas.microsoft.com/office/drawing/2014/main" id="{130F5163-46BB-72DA-EE10-5111BF85541D}"/>
              </a:ext>
            </a:extLst>
          </p:cNvPr>
          <p:cNvSpPr/>
          <p:nvPr/>
        </p:nvSpPr>
        <p:spPr>
          <a:xfrm>
            <a:off x="789979" y="2183449"/>
            <a:ext cx="496711" cy="496711"/>
          </a:xfrm>
          <a:prstGeom prst="chord">
            <a:avLst>
              <a:gd name="adj1" fmla="val 0"/>
              <a:gd name="adj2" fmla="val 108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2" name="Cuerda 41">
            <a:extLst>
              <a:ext uri="{FF2B5EF4-FFF2-40B4-BE49-F238E27FC236}">
                <a16:creationId xmlns:a16="http://schemas.microsoft.com/office/drawing/2014/main" id="{E9155CDE-CF77-BEB6-20DE-E16BE77FFE61}"/>
              </a:ext>
            </a:extLst>
          </p:cNvPr>
          <p:cNvSpPr/>
          <p:nvPr/>
        </p:nvSpPr>
        <p:spPr>
          <a:xfrm>
            <a:off x="6222764" y="2183448"/>
            <a:ext cx="496711" cy="496711"/>
          </a:xfrm>
          <a:prstGeom prst="chord">
            <a:avLst>
              <a:gd name="adj1" fmla="val 0"/>
              <a:gd name="adj2" fmla="val 108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3" name="Cuerda 42">
            <a:extLst>
              <a:ext uri="{FF2B5EF4-FFF2-40B4-BE49-F238E27FC236}">
                <a16:creationId xmlns:a16="http://schemas.microsoft.com/office/drawing/2014/main" id="{BF789116-981F-96AC-EEC4-2AD81405FA42}"/>
              </a:ext>
            </a:extLst>
          </p:cNvPr>
          <p:cNvSpPr/>
          <p:nvPr/>
        </p:nvSpPr>
        <p:spPr>
          <a:xfrm>
            <a:off x="8939156" y="2183448"/>
            <a:ext cx="496711" cy="496711"/>
          </a:xfrm>
          <a:prstGeom prst="chord">
            <a:avLst>
              <a:gd name="adj1" fmla="val 0"/>
              <a:gd name="adj2" fmla="val 108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22" name="Gráfico 21">
            <a:extLst>
              <a:ext uri="{FF2B5EF4-FFF2-40B4-BE49-F238E27FC236}">
                <a16:creationId xmlns:a16="http://schemas.microsoft.com/office/drawing/2014/main" id="{F4B860D5-508E-FDC6-C155-D196283FDB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6488" y="4817806"/>
            <a:ext cx="12198487" cy="204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40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31" grpId="0"/>
      <p:bldP spid="32" grpId="0"/>
      <p:bldP spid="36" grpId="0"/>
      <p:bldP spid="37" grpId="0"/>
      <p:bldP spid="39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upo 32">
            <a:extLst>
              <a:ext uri="{FF2B5EF4-FFF2-40B4-BE49-F238E27FC236}">
                <a16:creationId xmlns:a16="http://schemas.microsoft.com/office/drawing/2014/main" id="{5A4098F6-F878-621D-FB63-5EBAF2339B46}"/>
              </a:ext>
            </a:extLst>
          </p:cNvPr>
          <p:cNvGrpSpPr/>
          <p:nvPr/>
        </p:nvGrpSpPr>
        <p:grpSpPr>
          <a:xfrm>
            <a:off x="802267" y="1735338"/>
            <a:ext cx="10587466" cy="1693453"/>
            <a:chOff x="802267" y="1735338"/>
            <a:chExt cx="10587466" cy="1693453"/>
          </a:xfrm>
        </p:grpSpPr>
        <p:grpSp>
          <p:nvGrpSpPr>
            <p:cNvPr id="28" name="Grupo 27">
              <a:extLst>
                <a:ext uri="{FF2B5EF4-FFF2-40B4-BE49-F238E27FC236}">
                  <a16:creationId xmlns:a16="http://schemas.microsoft.com/office/drawing/2014/main" id="{74666C7F-5443-BB22-A764-627DA179B419}"/>
                </a:ext>
              </a:extLst>
            </p:cNvPr>
            <p:cNvGrpSpPr/>
            <p:nvPr/>
          </p:nvGrpSpPr>
          <p:grpSpPr>
            <a:xfrm>
              <a:off x="802267" y="2382010"/>
              <a:ext cx="2432546" cy="400110"/>
              <a:chOff x="802267" y="2382010"/>
              <a:chExt cx="2432546" cy="400110"/>
            </a:xfrm>
          </p:grpSpPr>
          <p:sp>
            <p:nvSpPr>
              <p:cNvPr id="21" name="Rectángulo 20">
                <a:extLst>
                  <a:ext uri="{FF2B5EF4-FFF2-40B4-BE49-F238E27FC236}">
                    <a16:creationId xmlns:a16="http://schemas.microsoft.com/office/drawing/2014/main" id="{F5902003-32E8-8408-EBD6-3273F0FDE468}"/>
                  </a:ext>
                </a:extLst>
              </p:cNvPr>
              <p:cNvSpPr/>
              <p:nvPr/>
            </p:nvSpPr>
            <p:spPr>
              <a:xfrm>
                <a:off x="802267" y="2382010"/>
                <a:ext cx="2432546" cy="40011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6E2E1DED-B6F6-AB33-32E0-033D57FFAB68}"/>
                  </a:ext>
                </a:extLst>
              </p:cNvPr>
              <p:cNvSpPr txBox="1"/>
              <p:nvPr/>
            </p:nvSpPr>
            <p:spPr>
              <a:xfrm>
                <a:off x="876498" y="2382010"/>
                <a:ext cx="223757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dirty="0">
                    <a:solidFill>
                      <a:schemeClr val="accent1">
                        <a:lumMod val="50000"/>
                      </a:schemeClr>
                    </a:solidFill>
                  </a:rPr>
                  <a:t>Beneficios</a:t>
                </a:r>
                <a:endParaRPr lang="en-US" sz="20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22" name="Rectángulo: esquinas redondeadas 21">
              <a:extLst>
                <a:ext uri="{FF2B5EF4-FFF2-40B4-BE49-F238E27FC236}">
                  <a16:creationId xmlns:a16="http://schemas.microsoft.com/office/drawing/2014/main" id="{D0E4D419-4922-134A-46A8-CD82F81DD4A8}"/>
                </a:ext>
              </a:extLst>
            </p:cNvPr>
            <p:cNvSpPr/>
            <p:nvPr/>
          </p:nvSpPr>
          <p:spPr>
            <a:xfrm>
              <a:off x="3023823" y="1735338"/>
              <a:ext cx="8365910" cy="169345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upo 33">
            <a:extLst>
              <a:ext uri="{FF2B5EF4-FFF2-40B4-BE49-F238E27FC236}">
                <a16:creationId xmlns:a16="http://schemas.microsoft.com/office/drawing/2014/main" id="{32C2A4A6-0C03-440A-27CC-9EC98C1F23FF}"/>
              </a:ext>
            </a:extLst>
          </p:cNvPr>
          <p:cNvGrpSpPr/>
          <p:nvPr/>
        </p:nvGrpSpPr>
        <p:grpSpPr>
          <a:xfrm>
            <a:off x="808753" y="3634559"/>
            <a:ext cx="8388385" cy="1693453"/>
            <a:chOff x="808753" y="3634559"/>
            <a:chExt cx="8388385" cy="1693453"/>
          </a:xfrm>
        </p:grpSpPr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id="{E76191E6-456B-E237-D048-85F898ED7821}"/>
                </a:ext>
              </a:extLst>
            </p:cNvPr>
            <p:cNvGrpSpPr/>
            <p:nvPr/>
          </p:nvGrpSpPr>
          <p:grpSpPr>
            <a:xfrm>
              <a:off x="808753" y="4298862"/>
              <a:ext cx="2426060" cy="400111"/>
              <a:chOff x="808753" y="4298862"/>
              <a:chExt cx="2426060" cy="400111"/>
            </a:xfrm>
          </p:grpSpPr>
          <p:sp>
            <p:nvSpPr>
              <p:cNvPr id="20" name="Rectángulo 19">
                <a:extLst>
                  <a:ext uri="{FF2B5EF4-FFF2-40B4-BE49-F238E27FC236}">
                    <a16:creationId xmlns:a16="http://schemas.microsoft.com/office/drawing/2014/main" id="{5A89A144-8998-828C-C36E-A3BBA67D1BCB}"/>
                  </a:ext>
                </a:extLst>
              </p:cNvPr>
              <p:cNvSpPr/>
              <p:nvPr/>
            </p:nvSpPr>
            <p:spPr>
              <a:xfrm>
                <a:off x="808753" y="4298862"/>
                <a:ext cx="2426060" cy="400111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57094F5D-BF31-C0BA-35A7-DD4F269140B8}"/>
                  </a:ext>
                </a:extLst>
              </p:cNvPr>
              <p:cNvSpPr txBox="1"/>
              <p:nvPr/>
            </p:nvSpPr>
            <p:spPr>
              <a:xfrm>
                <a:off x="876497" y="4298863"/>
                <a:ext cx="223757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dirty="0">
                    <a:solidFill>
                      <a:srgbClr val="E1A705"/>
                    </a:solidFill>
                  </a:rPr>
                  <a:t>Condicionamientos</a:t>
                </a:r>
                <a:endParaRPr lang="en-US" sz="2000" dirty="0">
                  <a:solidFill>
                    <a:srgbClr val="E1A705"/>
                  </a:solidFill>
                </a:endParaRPr>
              </a:p>
            </p:txBody>
          </p:sp>
        </p:grpSp>
        <p:sp>
          <p:nvSpPr>
            <p:cNvPr id="23" name="Rectángulo: esquinas redondeadas 22">
              <a:extLst>
                <a:ext uri="{FF2B5EF4-FFF2-40B4-BE49-F238E27FC236}">
                  <a16:creationId xmlns:a16="http://schemas.microsoft.com/office/drawing/2014/main" id="{1C97182B-C9CA-7D31-0BDC-F059745AC25E}"/>
                </a:ext>
              </a:extLst>
            </p:cNvPr>
            <p:cNvSpPr/>
            <p:nvPr/>
          </p:nvSpPr>
          <p:spPr>
            <a:xfrm>
              <a:off x="3023823" y="3634559"/>
              <a:ext cx="6173315" cy="1693453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CuadroTexto 4">
            <a:extLst>
              <a:ext uri="{FF2B5EF4-FFF2-40B4-BE49-F238E27FC236}">
                <a16:creationId xmlns:a16="http://schemas.microsoft.com/office/drawing/2014/main" id="{787816BF-54F1-48DC-84A0-E05BF9918F10}"/>
              </a:ext>
            </a:extLst>
          </p:cNvPr>
          <p:cNvSpPr txBox="1"/>
          <p:nvPr/>
        </p:nvSpPr>
        <p:spPr>
          <a:xfrm>
            <a:off x="603114" y="856038"/>
            <a:ext cx="10972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/>
              <a:t>Beneficios y condicionamientos de la computación en la nube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DA641E73-A340-1DDD-B054-552C05C81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488" y="4817806"/>
            <a:ext cx="12198487" cy="2040194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49516D05-CC01-8045-311B-F417D1A59DB4}"/>
              </a:ext>
            </a:extLst>
          </p:cNvPr>
          <p:cNvSpPr/>
          <p:nvPr/>
        </p:nvSpPr>
        <p:spPr>
          <a:xfrm>
            <a:off x="10447495" y="0"/>
            <a:ext cx="1744506" cy="62256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7EB6F051-A8E1-0253-4D3C-68FAA840A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6319" y="38879"/>
            <a:ext cx="1665842" cy="54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6B7CE74A-26FD-E830-88D4-0EA5574DA51B}"/>
              </a:ext>
            </a:extLst>
          </p:cNvPr>
          <p:cNvSpPr/>
          <p:nvPr/>
        </p:nvSpPr>
        <p:spPr>
          <a:xfrm>
            <a:off x="3118604" y="1788080"/>
            <a:ext cx="1557192" cy="1557192"/>
          </a:xfrm>
          <a:custGeom>
            <a:avLst/>
            <a:gdLst>
              <a:gd name="connsiteX0" fmla="*/ 0 w 1557192"/>
              <a:gd name="connsiteY0" fmla="*/ 778596 h 1557192"/>
              <a:gd name="connsiteX1" fmla="*/ 778596 w 1557192"/>
              <a:gd name="connsiteY1" fmla="*/ 0 h 1557192"/>
              <a:gd name="connsiteX2" fmla="*/ 1557192 w 1557192"/>
              <a:gd name="connsiteY2" fmla="*/ 778596 h 1557192"/>
              <a:gd name="connsiteX3" fmla="*/ 778596 w 1557192"/>
              <a:gd name="connsiteY3" fmla="*/ 1557192 h 1557192"/>
              <a:gd name="connsiteX4" fmla="*/ 0 w 1557192"/>
              <a:gd name="connsiteY4" fmla="*/ 778596 h 1557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7192" h="1557192">
                <a:moveTo>
                  <a:pt x="0" y="778596"/>
                </a:moveTo>
                <a:cubicBezTo>
                  <a:pt x="0" y="348589"/>
                  <a:pt x="348589" y="0"/>
                  <a:pt x="778596" y="0"/>
                </a:cubicBezTo>
                <a:cubicBezTo>
                  <a:pt x="1208603" y="0"/>
                  <a:pt x="1557192" y="348589"/>
                  <a:pt x="1557192" y="778596"/>
                </a:cubicBezTo>
                <a:cubicBezTo>
                  <a:pt x="1557192" y="1208603"/>
                  <a:pt x="1208603" y="1557192"/>
                  <a:pt x="778596" y="1557192"/>
                </a:cubicBezTo>
                <a:cubicBezTo>
                  <a:pt x="348589" y="1557192"/>
                  <a:pt x="0" y="1208603"/>
                  <a:pt x="0" y="778596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8045" tIns="228045" rIns="228045" bIns="228045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400" kern="1200" dirty="0"/>
              <a:t>Servicios alojados en internet</a:t>
            </a:r>
            <a:endParaRPr lang="en-US" sz="1400" kern="1200" dirty="0"/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4DBF7C4A-A447-FE70-4BDF-3BE25D6C4D27}"/>
              </a:ext>
            </a:extLst>
          </p:cNvPr>
          <p:cNvSpPr/>
          <p:nvPr/>
        </p:nvSpPr>
        <p:spPr>
          <a:xfrm>
            <a:off x="5308028" y="1788080"/>
            <a:ext cx="1557192" cy="1557192"/>
          </a:xfrm>
          <a:custGeom>
            <a:avLst/>
            <a:gdLst>
              <a:gd name="connsiteX0" fmla="*/ 0 w 1557192"/>
              <a:gd name="connsiteY0" fmla="*/ 778596 h 1557192"/>
              <a:gd name="connsiteX1" fmla="*/ 778596 w 1557192"/>
              <a:gd name="connsiteY1" fmla="*/ 0 h 1557192"/>
              <a:gd name="connsiteX2" fmla="*/ 1557192 w 1557192"/>
              <a:gd name="connsiteY2" fmla="*/ 778596 h 1557192"/>
              <a:gd name="connsiteX3" fmla="*/ 778596 w 1557192"/>
              <a:gd name="connsiteY3" fmla="*/ 1557192 h 1557192"/>
              <a:gd name="connsiteX4" fmla="*/ 0 w 1557192"/>
              <a:gd name="connsiteY4" fmla="*/ 778596 h 1557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7192" h="1557192">
                <a:moveTo>
                  <a:pt x="0" y="778596"/>
                </a:moveTo>
                <a:cubicBezTo>
                  <a:pt x="0" y="348589"/>
                  <a:pt x="348589" y="0"/>
                  <a:pt x="778596" y="0"/>
                </a:cubicBezTo>
                <a:cubicBezTo>
                  <a:pt x="1208603" y="0"/>
                  <a:pt x="1557192" y="348589"/>
                  <a:pt x="1557192" y="778596"/>
                </a:cubicBezTo>
                <a:cubicBezTo>
                  <a:pt x="1557192" y="1208603"/>
                  <a:pt x="1208603" y="1557192"/>
                  <a:pt x="778596" y="1557192"/>
                </a:cubicBezTo>
                <a:cubicBezTo>
                  <a:pt x="348589" y="1557192"/>
                  <a:pt x="0" y="1208603"/>
                  <a:pt x="0" y="778596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8045" tIns="228045" rIns="228045" bIns="228045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400" kern="1200" dirty="0"/>
              <a:t>Servicios </a:t>
            </a:r>
            <a:r>
              <a:rPr lang="es-ES" sz="1400" kern="1200" dirty="0" err="1"/>
              <a:t>des-centralizados</a:t>
            </a:r>
            <a:endParaRPr lang="en-US" sz="1400" kern="1200" dirty="0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246A3121-02F4-D60E-F78C-C1DECEC5C022}"/>
              </a:ext>
            </a:extLst>
          </p:cNvPr>
          <p:cNvSpPr/>
          <p:nvPr/>
        </p:nvSpPr>
        <p:spPr>
          <a:xfrm>
            <a:off x="7497452" y="1788080"/>
            <a:ext cx="1557192" cy="1557192"/>
          </a:xfrm>
          <a:custGeom>
            <a:avLst/>
            <a:gdLst>
              <a:gd name="connsiteX0" fmla="*/ 0 w 1557192"/>
              <a:gd name="connsiteY0" fmla="*/ 778596 h 1557192"/>
              <a:gd name="connsiteX1" fmla="*/ 778596 w 1557192"/>
              <a:gd name="connsiteY1" fmla="*/ 0 h 1557192"/>
              <a:gd name="connsiteX2" fmla="*/ 1557192 w 1557192"/>
              <a:gd name="connsiteY2" fmla="*/ 778596 h 1557192"/>
              <a:gd name="connsiteX3" fmla="*/ 778596 w 1557192"/>
              <a:gd name="connsiteY3" fmla="*/ 1557192 h 1557192"/>
              <a:gd name="connsiteX4" fmla="*/ 0 w 1557192"/>
              <a:gd name="connsiteY4" fmla="*/ 778596 h 1557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7192" h="1557192">
                <a:moveTo>
                  <a:pt x="0" y="778596"/>
                </a:moveTo>
                <a:cubicBezTo>
                  <a:pt x="0" y="348589"/>
                  <a:pt x="348589" y="0"/>
                  <a:pt x="778596" y="0"/>
                </a:cubicBezTo>
                <a:cubicBezTo>
                  <a:pt x="1208603" y="0"/>
                  <a:pt x="1557192" y="348589"/>
                  <a:pt x="1557192" y="778596"/>
                </a:cubicBezTo>
                <a:cubicBezTo>
                  <a:pt x="1557192" y="1208603"/>
                  <a:pt x="1208603" y="1557192"/>
                  <a:pt x="778596" y="1557192"/>
                </a:cubicBezTo>
                <a:cubicBezTo>
                  <a:pt x="348589" y="1557192"/>
                  <a:pt x="0" y="1208603"/>
                  <a:pt x="0" y="778596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8045" tIns="228045" rIns="228045" bIns="228045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400" kern="1200" dirty="0"/>
              <a:t>Ahorro en hardware</a:t>
            </a:r>
            <a:endParaRPr lang="en-US" sz="1400" kern="1200" dirty="0"/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27072460-8F87-E26B-D8F7-0863CB760509}"/>
              </a:ext>
            </a:extLst>
          </p:cNvPr>
          <p:cNvSpPr/>
          <p:nvPr/>
        </p:nvSpPr>
        <p:spPr>
          <a:xfrm>
            <a:off x="9686876" y="1788080"/>
            <a:ext cx="1557192" cy="1557192"/>
          </a:xfrm>
          <a:custGeom>
            <a:avLst/>
            <a:gdLst>
              <a:gd name="connsiteX0" fmla="*/ 0 w 1557192"/>
              <a:gd name="connsiteY0" fmla="*/ 778596 h 1557192"/>
              <a:gd name="connsiteX1" fmla="*/ 778596 w 1557192"/>
              <a:gd name="connsiteY1" fmla="*/ 0 h 1557192"/>
              <a:gd name="connsiteX2" fmla="*/ 1557192 w 1557192"/>
              <a:gd name="connsiteY2" fmla="*/ 778596 h 1557192"/>
              <a:gd name="connsiteX3" fmla="*/ 778596 w 1557192"/>
              <a:gd name="connsiteY3" fmla="*/ 1557192 h 1557192"/>
              <a:gd name="connsiteX4" fmla="*/ 0 w 1557192"/>
              <a:gd name="connsiteY4" fmla="*/ 778596 h 1557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7192" h="1557192">
                <a:moveTo>
                  <a:pt x="0" y="778596"/>
                </a:moveTo>
                <a:cubicBezTo>
                  <a:pt x="0" y="348589"/>
                  <a:pt x="348589" y="0"/>
                  <a:pt x="778596" y="0"/>
                </a:cubicBezTo>
                <a:cubicBezTo>
                  <a:pt x="1208603" y="0"/>
                  <a:pt x="1557192" y="348589"/>
                  <a:pt x="1557192" y="778596"/>
                </a:cubicBezTo>
                <a:cubicBezTo>
                  <a:pt x="1557192" y="1208603"/>
                  <a:pt x="1208603" y="1557192"/>
                  <a:pt x="778596" y="1557192"/>
                </a:cubicBezTo>
                <a:cubicBezTo>
                  <a:pt x="348589" y="1557192"/>
                  <a:pt x="0" y="1208603"/>
                  <a:pt x="0" y="778596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8045" tIns="228045" rIns="228045" bIns="228045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400" kern="1200" dirty="0"/>
              <a:t>Seguridad de datos</a:t>
            </a:r>
            <a:endParaRPr lang="en-US" sz="1400" kern="1200" dirty="0"/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id="{64AE9877-2392-D4AD-932E-2885E96661A7}"/>
              </a:ext>
            </a:extLst>
          </p:cNvPr>
          <p:cNvSpPr/>
          <p:nvPr/>
        </p:nvSpPr>
        <p:spPr>
          <a:xfrm>
            <a:off x="3118604" y="3704933"/>
            <a:ext cx="1557192" cy="1557192"/>
          </a:xfrm>
          <a:custGeom>
            <a:avLst/>
            <a:gdLst>
              <a:gd name="connsiteX0" fmla="*/ 0 w 1557192"/>
              <a:gd name="connsiteY0" fmla="*/ 778596 h 1557192"/>
              <a:gd name="connsiteX1" fmla="*/ 778596 w 1557192"/>
              <a:gd name="connsiteY1" fmla="*/ 0 h 1557192"/>
              <a:gd name="connsiteX2" fmla="*/ 1557192 w 1557192"/>
              <a:gd name="connsiteY2" fmla="*/ 778596 h 1557192"/>
              <a:gd name="connsiteX3" fmla="*/ 778596 w 1557192"/>
              <a:gd name="connsiteY3" fmla="*/ 1557192 h 1557192"/>
              <a:gd name="connsiteX4" fmla="*/ 0 w 1557192"/>
              <a:gd name="connsiteY4" fmla="*/ 778596 h 1557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7192" h="1557192">
                <a:moveTo>
                  <a:pt x="0" y="778596"/>
                </a:moveTo>
                <a:cubicBezTo>
                  <a:pt x="0" y="348589"/>
                  <a:pt x="348589" y="0"/>
                  <a:pt x="778596" y="0"/>
                </a:cubicBezTo>
                <a:cubicBezTo>
                  <a:pt x="1208603" y="0"/>
                  <a:pt x="1557192" y="348589"/>
                  <a:pt x="1557192" y="778596"/>
                </a:cubicBezTo>
                <a:cubicBezTo>
                  <a:pt x="1557192" y="1208603"/>
                  <a:pt x="1208603" y="1557192"/>
                  <a:pt x="778596" y="1557192"/>
                </a:cubicBezTo>
                <a:cubicBezTo>
                  <a:pt x="348589" y="1557192"/>
                  <a:pt x="0" y="1208603"/>
                  <a:pt x="0" y="778596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8045" tIns="228045" rIns="228045" bIns="228045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400" kern="1200" dirty="0">
                <a:solidFill>
                  <a:schemeClr val="tx1"/>
                </a:solidFill>
              </a:rPr>
              <a:t>Necesidad de conexión a internet</a:t>
            </a:r>
            <a:endParaRPr lang="en-US" sz="1400" kern="1200" dirty="0">
              <a:solidFill>
                <a:schemeClr val="tx1"/>
              </a:solidFill>
            </a:endParaRPr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6CD0324D-E45A-3EE9-3CB7-F0494127377C}"/>
              </a:ext>
            </a:extLst>
          </p:cNvPr>
          <p:cNvSpPr/>
          <p:nvPr/>
        </p:nvSpPr>
        <p:spPr>
          <a:xfrm>
            <a:off x="5308028" y="3702690"/>
            <a:ext cx="1557192" cy="1557192"/>
          </a:xfrm>
          <a:custGeom>
            <a:avLst/>
            <a:gdLst>
              <a:gd name="connsiteX0" fmla="*/ 0 w 1557192"/>
              <a:gd name="connsiteY0" fmla="*/ 778596 h 1557192"/>
              <a:gd name="connsiteX1" fmla="*/ 778596 w 1557192"/>
              <a:gd name="connsiteY1" fmla="*/ 0 h 1557192"/>
              <a:gd name="connsiteX2" fmla="*/ 1557192 w 1557192"/>
              <a:gd name="connsiteY2" fmla="*/ 778596 h 1557192"/>
              <a:gd name="connsiteX3" fmla="*/ 778596 w 1557192"/>
              <a:gd name="connsiteY3" fmla="*/ 1557192 h 1557192"/>
              <a:gd name="connsiteX4" fmla="*/ 0 w 1557192"/>
              <a:gd name="connsiteY4" fmla="*/ 778596 h 1557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7192" h="1557192">
                <a:moveTo>
                  <a:pt x="0" y="778596"/>
                </a:moveTo>
                <a:cubicBezTo>
                  <a:pt x="0" y="348589"/>
                  <a:pt x="348589" y="0"/>
                  <a:pt x="778596" y="0"/>
                </a:cubicBezTo>
                <a:cubicBezTo>
                  <a:pt x="1208603" y="0"/>
                  <a:pt x="1557192" y="348589"/>
                  <a:pt x="1557192" y="778596"/>
                </a:cubicBezTo>
                <a:cubicBezTo>
                  <a:pt x="1557192" y="1208603"/>
                  <a:pt x="1208603" y="1557192"/>
                  <a:pt x="778596" y="1557192"/>
                </a:cubicBezTo>
                <a:cubicBezTo>
                  <a:pt x="348589" y="1557192"/>
                  <a:pt x="0" y="1208603"/>
                  <a:pt x="0" y="778596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8045" tIns="228045" rIns="228045" bIns="228045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400" kern="1200" dirty="0">
                <a:solidFill>
                  <a:schemeClr val="tx1"/>
                </a:solidFill>
              </a:rPr>
              <a:t>Dependencia de los proveedores de servicios</a:t>
            </a:r>
            <a:endParaRPr lang="en-US" sz="1400" kern="1200" dirty="0">
              <a:solidFill>
                <a:schemeClr val="tx1"/>
              </a:solidFill>
            </a:endParaRPr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B0F0708F-939E-43BA-3D37-66B5CEFCEEE9}"/>
              </a:ext>
            </a:extLst>
          </p:cNvPr>
          <p:cNvSpPr/>
          <p:nvPr/>
        </p:nvSpPr>
        <p:spPr>
          <a:xfrm>
            <a:off x="7497452" y="3720322"/>
            <a:ext cx="1557192" cy="1557192"/>
          </a:xfrm>
          <a:custGeom>
            <a:avLst/>
            <a:gdLst>
              <a:gd name="connsiteX0" fmla="*/ 0 w 1557192"/>
              <a:gd name="connsiteY0" fmla="*/ 778596 h 1557192"/>
              <a:gd name="connsiteX1" fmla="*/ 778596 w 1557192"/>
              <a:gd name="connsiteY1" fmla="*/ 0 h 1557192"/>
              <a:gd name="connsiteX2" fmla="*/ 1557192 w 1557192"/>
              <a:gd name="connsiteY2" fmla="*/ 778596 h 1557192"/>
              <a:gd name="connsiteX3" fmla="*/ 778596 w 1557192"/>
              <a:gd name="connsiteY3" fmla="*/ 1557192 h 1557192"/>
              <a:gd name="connsiteX4" fmla="*/ 0 w 1557192"/>
              <a:gd name="connsiteY4" fmla="*/ 778596 h 1557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7192" h="1557192">
                <a:moveTo>
                  <a:pt x="0" y="778596"/>
                </a:moveTo>
                <a:cubicBezTo>
                  <a:pt x="0" y="348589"/>
                  <a:pt x="348589" y="0"/>
                  <a:pt x="778596" y="0"/>
                </a:cubicBezTo>
                <a:cubicBezTo>
                  <a:pt x="1208603" y="0"/>
                  <a:pt x="1557192" y="348589"/>
                  <a:pt x="1557192" y="778596"/>
                </a:cubicBezTo>
                <a:cubicBezTo>
                  <a:pt x="1557192" y="1208603"/>
                  <a:pt x="1208603" y="1557192"/>
                  <a:pt x="778596" y="1557192"/>
                </a:cubicBezTo>
                <a:cubicBezTo>
                  <a:pt x="348589" y="1557192"/>
                  <a:pt x="0" y="1208603"/>
                  <a:pt x="0" y="778596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8045" tIns="228045" rIns="228045" bIns="228045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400" kern="1200" dirty="0">
                <a:solidFill>
                  <a:schemeClr val="tx1"/>
                </a:solidFill>
              </a:rPr>
              <a:t>Especialización en la gestión de los servicios</a:t>
            </a:r>
            <a:endParaRPr lang="en-US" sz="14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21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4370</TotalTime>
  <Words>368</Words>
  <Application>Microsoft Office PowerPoint</Application>
  <PresentationFormat>Panorámica</PresentationFormat>
  <Paragraphs>68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Computación en la nube con enfoque al desarrollo de soft.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Conceptos fundamentales de programación web</dc:title>
  <dc:creator>Kevin Arnold Arias Figueroa</dc:creator>
  <cp:lastModifiedBy>Kevin Arnold Arias Figueroa</cp:lastModifiedBy>
  <cp:revision>366</cp:revision>
  <dcterms:created xsi:type="dcterms:W3CDTF">2019-08-15T21:37:42Z</dcterms:created>
  <dcterms:modified xsi:type="dcterms:W3CDTF">2022-07-20T02:55:22Z</dcterms:modified>
</cp:coreProperties>
</file>