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7"/>
  </p:notesMasterIdLst>
  <p:sldIdLst>
    <p:sldId id="256" r:id="rId2"/>
    <p:sldId id="262" r:id="rId3"/>
    <p:sldId id="274" r:id="rId4"/>
    <p:sldId id="279" r:id="rId5"/>
    <p:sldId id="28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1B6DD-BB9C-4AA6-BBA4-05C4B870F5A6}" type="datetimeFigureOut">
              <a:rPr lang="en-US" smtClean="0"/>
              <a:t>18-Jul-22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91D00-3C08-4ED5-8709-FC8129E1622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70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6AE13D-902A-434A-89D8-A14EA7B54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90CD7BF-C0D2-4EE8-A5BD-36511AB45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23DAAB-1D65-4C53-9FA4-C722A6E5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B484-7FFF-405E-9615-673E57A4BA52}" type="datetimeFigureOut">
              <a:rPr lang="en-US" smtClean="0"/>
              <a:t>18-Jul-22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CDB3E3-DA66-4669-9213-5FE2D3E63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4BFCF6-E135-4F15-81C7-7589294E3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E31A-96EE-4674-AC96-988A4E2287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2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5E2CAA-233A-4ED6-9CE8-FF8A47836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11DDB9-197E-4474-9F9B-5B0C17AE7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4FFBBD-429F-466C-A5BD-8540AC3A1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B484-7FFF-405E-9615-673E57A4BA52}" type="datetimeFigureOut">
              <a:rPr lang="en-US" smtClean="0"/>
              <a:t>18-Jul-22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8601D9-C6CE-4CB1-94B0-20AD3465F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F5ADCE-91EA-4004-B426-7261D1175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E31A-96EE-4674-AC96-988A4E2287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30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1701E4A-0EA4-4F43-ABC6-CFDE32D011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F718494-DFB7-44BE-97FB-A01A8ACD5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B7887-D6BB-419A-9618-E9139CB35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B484-7FFF-405E-9615-673E57A4BA52}" type="datetimeFigureOut">
              <a:rPr lang="en-US" smtClean="0"/>
              <a:t>18-Jul-22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4D13CC-40B4-4C93-AD71-2D10CE8B2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A19B99-4EC3-4B8C-934D-A8DD17E1F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E31A-96EE-4674-AC96-988A4E2287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2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8513D5-38EE-432A-B0B6-816B2B5A2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603395-F2FA-437E-8629-5FBC0453C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92AE91-1F28-4ACE-BEDA-70CDF0562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B484-7FFF-405E-9615-673E57A4BA52}" type="datetimeFigureOut">
              <a:rPr lang="en-US" smtClean="0"/>
              <a:t>18-Jul-22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1CAFD8-3168-440B-A009-C25F8D86E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06358B-2E61-4737-8E34-3626E97F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E31A-96EE-4674-AC96-988A4E2287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7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4AABC7-9531-40C5-9524-5DD470E5F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AB4CDA-DF40-4ED5-81A0-7D396F522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D0EABB-E39A-4301-805E-FBE230542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B484-7FFF-405E-9615-673E57A4BA52}" type="datetimeFigureOut">
              <a:rPr lang="en-US" smtClean="0"/>
              <a:t>18-Jul-22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9ECAE-B5F7-44E4-B490-46FD0B0F1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E771A0-E016-4282-9B39-7FB0BA9B1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E31A-96EE-4674-AC96-988A4E2287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05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A1BB45-AE53-4BF6-A155-0C69790D0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26011E-B899-42C6-AF60-E5BF06AEF2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F53510E-5A00-4FEA-8892-D6970342A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1A9A3D-AA9C-4420-A208-FADC78BDE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B484-7FFF-405E-9615-673E57A4BA52}" type="datetimeFigureOut">
              <a:rPr lang="en-US" smtClean="0"/>
              <a:t>18-Jul-22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7EDA60-1D38-4FC5-AA6A-E741CE620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4C4FE5-6A9E-4E98-973F-91C579AA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E31A-96EE-4674-AC96-988A4E2287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2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9F5F58-1444-4918-A1D5-D095C09DC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44BF35-4AAF-4E9E-8F26-4DAD91037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DD7CCE-A3AD-4FB3-B4BE-027567C97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BC2C1E-8251-47FB-9F69-B631B7D2B0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5B771D5-04FD-44DF-B332-0F4FDF48A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65D8CC5-EA1B-4AF9-B9E2-250F24262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B484-7FFF-405E-9615-673E57A4BA52}" type="datetimeFigureOut">
              <a:rPr lang="en-US" smtClean="0"/>
              <a:t>18-Jul-22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A59B928-994C-4728-9D4A-7DBAD2371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E6CF1FA-9BC5-4AFF-8D08-9A798F358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E31A-96EE-4674-AC96-988A4E2287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4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980F0A-0DDB-4472-8829-E671B932C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2E13C35-5874-47DB-8CA6-E70078DAB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B484-7FFF-405E-9615-673E57A4BA52}" type="datetimeFigureOut">
              <a:rPr lang="en-US" smtClean="0"/>
              <a:t>18-Jul-22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95C5AEB-7577-4276-B024-CAE0B5135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3F013B-2AEE-434B-A583-C2D399A1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E31A-96EE-4674-AC96-988A4E2287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8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62A2990-1175-43E9-AAC7-AF4E54588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B484-7FFF-405E-9615-673E57A4BA52}" type="datetimeFigureOut">
              <a:rPr lang="en-US" smtClean="0"/>
              <a:t>18-Jul-22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832A3AD-A001-4ABD-8F5C-8190BD266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4FF380-7916-4C4D-8563-5D02E1F5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E31A-96EE-4674-AC96-988A4E2287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1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0C238A-7896-4242-9A4D-E8304C01C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6F40AD-4176-47D1-AB40-5324F6AD8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A40BAB-D2C4-46EF-BE99-5213BD860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4F73F-7D88-41A4-8102-701FB8A73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B484-7FFF-405E-9615-673E57A4BA52}" type="datetimeFigureOut">
              <a:rPr lang="en-US" smtClean="0"/>
              <a:t>18-Jul-22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88C668-B3B1-4F0A-9EB3-92668794D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2AB29B-DAF8-4ACF-A42A-78BFFBE13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E31A-96EE-4674-AC96-988A4E2287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8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606CAE-CD35-4770-AC77-5F80BAB34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45614AE-2393-494A-B80F-196AE19215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58A081-7688-4E1E-A0EF-08D1F4CCA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EA7712-21A8-452A-9350-53E55BBBB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B484-7FFF-405E-9615-673E57A4BA52}" type="datetimeFigureOut">
              <a:rPr lang="en-US" smtClean="0"/>
              <a:t>18-Jul-22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E07EDF-4239-45F3-9E69-1573AB37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C59FA1-DC96-41B3-B569-4D6653B5C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E31A-96EE-4674-AC96-988A4E2287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7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BD647F7-D2AA-4493-9B41-AC42B03CF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23B4C4-3C3E-4EF3-9F8E-F6ACB25B0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78F78D-9A14-469B-9B13-14EB0A460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1B484-7FFF-405E-9615-673E57A4BA52}" type="datetimeFigureOut">
              <a:rPr lang="en-US" smtClean="0"/>
              <a:t>18-Jul-22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43CD06-CC3C-4476-B6B7-5D30D187C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498645-2175-4056-A69D-E858A13C1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1E31A-96EE-4674-AC96-988A4E2287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F20449D-DD9C-4B27-8655-A22DC7BAD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487" y="2247361"/>
            <a:ext cx="1587888" cy="15878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3036C43-A571-4BC7-A15C-E7E866616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8986" y="2446017"/>
            <a:ext cx="8356059" cy="1399063"/>
          </a:xfrm>
        </p:spPr>
        <p:txBody>
          <a:bodyPr>
            <a:normAutofit fontScale="90000"/>
          </a:bodyPr>
          <a:lstStyle/>
          <a:p>
            <a:pPr algn="just"/>
            <a:r>
              <a:rPr lang="es-ES" dirty="0"/>
              <a:t>Integración continua con Git y </a:t>
            </a:r>
            <a:r>
              <a:rPr lang="es-ES" dirty="0" err="1"/>
              <a:t>TeamCity</a:t>
            </a:r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6F62E9-5E02-488B-B54A-E0DBB61CD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8852" y="4196210"/>
            <a:ext cx="4326193" cy="48818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S" i="1" dirty="0">
                <a:solidFill>
                  <a:schemeClr val="bg2">
                    <a:lumMod val="50000"/>
                  </a:schemeClr>
                </a:solidFill>
              </a:rPr>
              <a:t>Por: </a:t>
            </a:r>
            <a:r>
              <a:rPr lang="es-ES" i="1" dirty="0" err="1">
                <a:solidFill>
                  <a:schemeClr val="bg2">
                    <a:lumMod val="50000"/>
                  </a:schemeClr>
                </a:solidFill>
              </a:rPr>
              <a:t>Mag</a:t>
            </a:r>
            <a:r>
              <a:rPr lang="es-ES" i="1" dirty="0">
                <a:solidFill>
                  <a:schemeClr val="bg2">
                    <a:lumMod val="50000"/>
                  </a:schemeClr>
                </a:solidFill>
              </a:rPr>
              <a:t>. Kevin Arnold Arias Figueroa</a:t>
            </a:r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3EA020D-F9AC-3231-D7BE-5FB94D35800A}"/>
              </a:ext>
            </a:extLst>
          </p:cNvPr>
          <p:cNvSpPr/>
          <p:nvPr/>
        </p:nvSpPr>
        <p:spPr>
          <a:xfrm>
            <a:off x="10447495" y="0"/>
            <a:ext cx="1744506" cy="6225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7FB820D-4627-D045-E3E8-E4578F572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319" y="38879"/>
            <a:ext cx="1665842" cy="54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167AE5DB-0477-FBE8-8607-7CC8993D4C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6488" y="4817806"/>
            <a:ext cx="12198487" cy="20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4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87816BF-54F1-48DC-84A0-E05BF9918F10}"/>
              </a:ext>
            </a:extLst>
          </p:cNvPr>
          <p:cNvSpPr txBox="1"/>
          <p:nvPr/>
        </p:nvSpPr>
        <p:spPr>
          <a:xfrm>
            <a:off x="603114" y="856038"/>
            <a:ext cx="10972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Integración continua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A0F0828-5DDA-4707-BC52-B942A2942942}"/>
              </a:ext>
            </a:extLst>
          </p:cNvPr>
          <p:cNvSpPr txBox="1"/>
          <p:nvPr/>
        </p:nvSpPr>
        <p:spPr>
          <a:xfrm>
            <a:off x="603115" y="1918421"/>
            <a:ext cx="1097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En software, la integración continua es el proceso que permite la automatización de despliegues de proyectos (Sistemas web, de escritorio o móviles), siendo que de esta manera, los pases a producción vienen a ser mucho más rápidos y eficientes a la hora de desarrollar e implementar sistemas de información.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77EA14C-47C9-73B4-6503-6B3501577746}"/>
              </a:ext>
            </a:extLst>
          </p:cNvPr>
          <p:cNvSpPr/>
          <p:nvPr/>
        </p:nvSpPr>
        <p:spPr>
          <a:xfrm>
            <a:off x="10447495" y="0"/>
            <a:ext cx="1744506" cy="6225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B18F211-4638-D2DC-03FB-601DB3EB8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319" y="38879"/>
            <a:ext cx="1665842" cy="54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CB797023-D707-5EC1-799B-A5AAC8F3A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488" y="4817806"/>
            <a:ext cx="12198487" cy="20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0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ntegración continua archivos - Daniel Córdoba Cárdenas">
            <a:extLst>
              <a:ext uri="{FF2B5EF4-FFF2-40B4-BE49-F238E27FC236}">
                <a16:creationId xmlns:a16="http://schemas.microsoft.com/office/drawing/2014/main" id="{2A702D69-A922-4903-8AF8-13B4185FEF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4"/>
          <a:stretch/>
        </p:blipFill>
        <p:spPr bwMode="auto">
          <a:xfrm>
            <a:off x="6985138" y="764089"/>
            <a:ext cx="4603747" cy="4584659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87816BF-54F1-48DC-84A0-E05BF9918F10}"/>
              </a:ext>
            </a:extLst>
          </p:cNvPr>
          <p:cNvSpPr txBox="1"/>
          <p:nvPr/>
        </p:nvSpPr>
        <p:spPr>
          <a:xfrm>
            <a:off x="603115" y="837241"/>
            <a:ext cx="587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El rol de un sistema de control de versiones sobre la integración continua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A0F0828-5DDA-4707-BC52-B942A2942942}"/>
              </a:ext>
            </a:extLst>
          </p:cNvPr>
          <p:cNvSpPr txBox="1"/>
          <p:nvPr/>
        </p:nvSpPr>
        <p:spPr>
          <a:xfrm>
            <a:off x="603115" y="1965724"/>
            <a:ext cx="587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En la integración continua, un sistema de control de versiones ayudará a gestionar de forma adecuada los pases a producción, siendo que una o varias ramas de dicho sistema de control de versiones, será supervisada por una herramienta de integración continua, para realizar la operación de despliegue, cuando surjan cambios sobre una o varias ramas.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03AC212-1864-2DCE-766F-BC5B13007E11}"/>
              </a:ext>
            </a:extLst>
          </p:cNvPr>
          <p:cNvSpPr/>
          <p:nvPr/>
        </p:nvSpPr>
        <p:spPr>
          <a:xfrm>
            <a:off x="10447495" y="0"/>
            <a:ext cx="1744506" cy="6225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E852ED8-E3CE-F787-004B-4593DA2D9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319" y="38879"/>
            <a:ext cx="1665842" cy="54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2A9241F5-5058-C0F5-2582-5D4B0851D2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6488" y="4817806"/>
            <a:ext cx="12198487" cy="20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7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BB181DA-D54B-404F-A8C1-3CD469B04F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25741" b="36868"/>
          <a:stretch/>
        </p:blipFill>
        <p:spPr>
          <a:xfrm>
            <a:off x="2915647" y="1590272"/>
            <a:ext cx="4685070" cy="242189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E13F99F-0DFB-49FC-9684-E0B4479182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259" b="20450"/>
          <a:stretch/>
        </p:blipFill>
        <p:spPr>
          <a:xfrm>
            <a:off x="7598287" y="1585001"/>
            <a:ext cx="1624026" cy="305167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8CDD200-A396-4549-BF65-925F45D72F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133" r="25741" b="20450"/>
          <a:stretch/>
        </p:blipFill>
        <p:spPr>
          <a:xfrm>
            <a:off x="2915645" y="3996848"/>
            <a:ext cx="4685069" cy="62978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E608D5A-0FF6-4E85-8CE1-8D031EEEC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550"/>
          <a:stretch/>
        </p:blipFill>
        <p:spPr>
          <a:xfrm>
            <a:off x="2915647" y="4614082"/>
            <a:ext cx="6309096" cy="78450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87816BF-54F1-48DC-84A0-E05BF9918F10}"/>
              </a:ext>
            </a:extLst>
          </p:cNvPr>
          <p:cNvSpPr txBox="1"/>
          <p:nvPr/>
        </p:nvSpPr>
        <p:spPr>
          <a:xfrm>
            <a:off x="603114" y="856038"/>
            <a:ext cx="10972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Flujo del proceso de integración y despliegue continuo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A94F031-4F72-379C-248E-8092E89DF6DB}"/>
              </a:ext>
            </a:extLst>
          </p:cNvPr>
          <p:cNvSpPr/>
          <p:nvPr/>
        </p:nvSpPr>
        <p:spPr>
          <a:xfrm>
            <a:off x="10447495" y="0"/>
            <a:ext cx="1744506" cy="6225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FDB310FA-BC60-E545-8555-07849F954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319" y="38879"/>
            <a:ext cx="1665842" cy="54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D084E472-DE7D-9258-99EC-A4678969B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6488" y="4817806"/>
            <a:ext cx="12198487" cy="20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7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87816BF-54F1-48DC-84A0-E05BF9918F10}"/>
              </a:ext>
            </a:extLst>
          </p:cNvPr>
          <p:cNvSpPr txBox="1"/>
          <p:nvPr/>
        </p:nvSpPr>
        <p:spPr>
          <a:xfrm>
            <a:off x="603114" y="856038"/>
            <a:ext cx="10972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Herramientas para implementación de integración continua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A0F0828-5DDA-4707-BC52-B942A2942942}"/>
              </a:ext>
            </a:extLst>
          </p:cNvPr>
          <p:cNvSpPr txBox="1"/>
          <p:nvPr/>
        </p:nvSpPr>
        <p:spPr>
          <a:xfrm>
            <a:off x="603115" y="1918421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Aunque existen muchas herramientas para este propósito, los más usados posiblemente sean los siguientes, siendo que, el que usaremos, será una herramienta totalmente desacoplada del lenguaje y entorno de programación.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B0253B8E-A1C1-4126-9B09-625B841C9591}"/>
              </a:ext>
            </a:extLst>
          </p:cNvPr>
          <p:cNvGrpSpPr/>
          <p:nvPr/>
        </p:nvGrpSpPr>
        <p:grpSpPr>
          <a:xfrm>
            <a:off x="865621" y="3598506"/>
            <a:ext cx="1769806" cy="1630503"/>
            <a:chOff x="1789472" y="3032078"/>
            <a:chExt cx="1769806" cy="1630503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E9E81D88-9107-4C52-B9FB-2D9D423443C6}"/>
                </a:ext>
              </a:extLst>
            </p:cNvPr>
            <p:cNvSpPr txBox="1"/>
            <p:nvPr/>
          </p:nvSpPr>
          <p:spPr>
            <a:xfrm>
              <a:off x="1789472" y="4293249"/>
              <a:ext cx="1769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/>
                <a:t>GitLab</a:t>
              </a:r>
              <a:r>
                <a:rPr lang="es-ES" dirty="0"/>
                <a:t> CI/CD</a:t>
              </a:r>
              <a:endParaRPr lang="en-US" dirty="0"/>
            </a:p>
          </p:txBody>
        </p:sp>
        <p:pic>
          <p:nvPicPr>
            <p:cNvPr id="1026" name="Picture 2" descr="Introducción a CI/CD con GitLab. DevOps: Integración y entrega continúa… |  by Alex | Medium">
              <a:extLst>
                <a:ext uri="{FF2B5EF4-FFF2-40B4-BE49-F238E27FC236}">
                  <a16:creationId xmlns:a16="http://schemas.microsoft.com/office/drawing/2014/main" id="{F6B35BF4-663E-4DD8-9CFC-1A8E4508C4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3329" y="3032078"/>
              <a:ext cx="1242090" cy="1148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CEB914B8-8E57-4F52-BB0F-2EE2BA0033AE}"/>
              </a:ext>
            </a:extLst>
          </p:cNvPr>
          <p:cNvGrpSpPr/>
          <p:nvPr/>
        </p:nvGrpSpPr>
        <p:grpSpPr>
          <a:xfrm>
            <a:off x="6726453" y="3443646"/>
            <a:ext cx="1769806" cy="1785363"/>
            <a:chOff x="8632724" y="2877218"/>
            <a:chExt cx="1769806" cy="1785363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53B4810-4ECE-4060-B380-ADA9E82440AE}"/>
                </a:ext>
              </a:extLst>
            </p:cNvPr>
            <p:cNvSpPr txBox="1"/>
            <p:nvPr/>
          </p:nvSpPr>
          <p:spPr>
            <a:xfrm>
              <a:off x="8632724" y="4293249"/>
              <a:ext cx="1769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Jenkins</a:t>
              </a:r>
              <a:endParaRPr lang="en-US" dirty="0"/>
            </a:p>
          </p:txBody>
        </p:sp>
        <p:pic>
          <p:nvPicPr>
            <p:cNvPr id="1030" name="Picture 6" descr="Orquestando con Jenkins (instalación) | Damián Culotta">
              <a:extLst>
                <a:ext uri="{FF2B5EF4-FFF2-40B4-BE49-F238E27FC236}">
                  <a16:creationId xmlns:a16="http://schemas.microsoft.com/office/drawing/2014/main" id="{FF2DDDC0-955E-46B8-ABD2-F11C7B9B37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9" t="3652" r="19866" b="4809"/>
            <a:stretch/>
          </p:blipFill>
          <p:spPr bwMode="auto">
            <a:xfrm>
              <a:off x="8784318" y="2877218"/>
              <a:ext cx="1466617" cy="1416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32F9ABBD-0118-46AD-9257-BF6CFD72B1F9}"/>
              </a:ext>
            </a:extLst>
          </p:cNvPr>
          <p:cNvGrpSpPr/>
          <p:nvPr/>
        </p:nvGrpSpPr>
        <p:grpSpPr>
          <a:xfrm>
            <a:off x="3891901" y="3429000"/>
            <a:ext cx="1769806" cy="1800009"/>
            <a:chOff x="1789472" y="4775735"/>
            <a:chExt cx="1769806" cy="1800009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E1ED5C1E-F15F-4558-A663-26444AC77374}"/>
                </a:ext>
              </a:extLst>
            </p:cNvPr>
            <p:cNvSpPr txBox="1"/>
            <p:nvPr/>
          </p:nvSpPr>
          <p:spPr>
            <a:xfrm>
              <a:off x="1789472" y="6206412"/>
              <a:ext cx="1769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Azure DevOps</a:t>
              </a:r>
              <a:endParaRPr lang="en-US" dirty="0"/>
            </a:p>
          </p:txBody>
        </p:sp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BDB1084E-A532-4012-86A9-4C1F3BE5FE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89" t="7797" r="14966" b="23164"/>
            <a:stretch/>
          </p:blipFill>
          <p:spPr bwMode="auto">
            <a:xfrm>
              <a:off x="1981200" y="4775735"/>
              <a:ext cx="1386349" cy="1317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A5B20AC-8C37-4989-85C0-7F95E7BE1686}"/>
              </a:ext>
            </a:extLst>
          </p:cNvPr>
          <p:cNvGrpSpPr/>
          <p:nvPr/>
        </p:nvGrpSpPr>
        <p:grpSpPr>
          <a:xfrm>
            <a:off x="9556572" y="3598506"/>
            <a:ext cx="1769806" cy="1647525"/>
            <a:chOff x="8632724" y="4928219"/>
            <a:chExt cx="1769806" cy="1647525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92AE1786-EB32-4FA4-977C-F7022507A38B}"/>
                </a:ext>
              </a:extLst>
            </p:cNvPr>
            <p:cNvSpPr txBox="1"/>
            <p:nvPr/>
          </p:nvSpPr>
          <p:spPr>
            <a:xfrm>
              <a:off x="8632724" y="6206412"/>
              <a:ext cx="1769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/>
                <a:t>TeamCity</a:t>
              </a:r>
              <a:endParaRPr lang="en-US" dirty="0"/>
            </a:p>
          </p:txBody>
        </p:sp>
        <p:pic>
          <p:nvPicPr>
            <p:cNvPr id="1034" name="Picture 10" descr="HowTo Configurar el atribute ExcludeFromCodeCoverage en Teamcity. – Happy  Devops">
              <a:extLst>
                <a:ext uri="{FF2B5EF4-FFF2-40B4-BE49-F238E27FC236}">
                  <a16:creationId xmlns:a16="http://schemas.microsoft.com/office/drawing/2014/main" id="{C7D69C1F-1395-44DC-A107-856D36AD97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529" y="4928219"/>
              <a:ext cx="1278193" cy="1278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DC3E730-0589-9C2B-298B-AF9556C9F33E}"/>
              </a:ext>
            </a:extLst>
          </p:cNvPr>
          <p:cNvSpPr/>
          <p:nvPr/>
        </p:nvSpPr>
        <p:spPr>
          <a:xfrm>
            <a:off x="10447495" y="0"/>
            <a:ext cx="1744506" cy="6225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DB1D52A2-BF34-F144-F35C-21350B616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319" y="38879"/>
            <a:ext cx="1665842" cy="54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4A5825BF-7D70-B8FE-153A-CE4881675E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6488" y="4817806"/>
            <a:ext cx="12198487" cy="20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8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3669</TotalTime>
  <Words>202</Words>
  <Application>Microsoft Office PowerPoint</Application>
  <PresentationFormat>Panorámica</PresentationFormat>
  <Paragraphs>13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Integración continua con Git y TeamCity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Conceptos fundamentales de programación web</dc:title>
  <dc:creator>Kevin Arnold Arias Figueroa</dc:creator>
  <cp:lastModifiedBy>Kevin Arnold Arias Figueroa</cp:lastModifiedBy>
  <cp:revision>331</cp:revision>
  <dcterms:created xsi:type="dcterms:W3CDTF">2019-08-15T21:37:42Z</dcterms:created>
  <dcterms:modified xsi:type="dcterms:W3CDTF">2022-07-19T00:39:05Z</dcterms:modified>
</cp:coreProperties>
</file>