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0" r:id="rId14"/>
    <p:sldId id="271" r:id="rId15"/>
    <p:sldId id="274" r:id="rId16"/>
    <p:sldId id="268" r:id="rId17"/>
    <p:sldId id="269" r:id="rId18"/>
    <p:sldId id="272" r:id="rId19"/>
    <p:sldId id="273"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9" d="100"/>
          <a:sy n="89" d="100"/>
        </p:scale>
        <p:origin x="8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2^8</c:v>
                </c:pt>
                <c:pt idx="1">
                  <c:v>2^9</c:v>
                </c:pt>
                <c:pt idx="2">
                  <c:v>2^10</c:v>
                </c:pt>
                <c:pt idx="3">
                  <c:v>2^11</c:v>
                </c:pt>
                <c:pt idx="4">
                  <c:v>2^12</c:v>
                </c:pt>
                <c:pt idx="5">
                  <c:v>2^13</c:v>
                </c:pt>
                <c:pt idx="6">
                  <c:v>2^14</c:v>
                </c:pt>
                <c:pt idx="7">
                  <c:v>2^15</c:v>
                </c:pt>
                <c:pt idx="8">
                  <c:v>2^16</c:v>
                </c:pt>
                <c:pt idx="9">
                  <c:v>2^17</c:v>
                </c:pt>
              </c:strCache>
            </c:strRef>
          </c:cat>
          <c:val>
            <c:numRef>
              <c:f>Hoja1!$B$2:$B$11</c:f>
              <c:numCache>
                <c:formatCode>General</c:formatCode>
                <c:ptCount val="10"/>
                <c:pt idx="0">
                  <c:v>1.35E-4</c:v>
                </c:pt>
                <c:pt idx="1">
                  <c:v>5.62E-4</c:v>
                </c:pt>
                <c:pt idx="2">
                  <c:v>1.9970000000000001E-3</c:v>
                </c:pt>
                <c:pt idx="3">
                  <c:v>8.2260000000000007E-3</c:v>
                </c:pt>
                <c:pt idx="4">
                  <c:v>3.3090000000000001E-2</c:v>
                </c:pt>
                <c:pt idx="5">
                  <c:v>0.13557</c:v>
                </c:pt>
                <c:pt idx="6">
                  <c:v>0.47689399999999998</c:v>
                </c:pt>
                <c:pt idx="7">
                  <c:v>2.0169000000000001</c:v>
                </c:pt>
                <c:pt idx="8">
                  <c:v>7.8757599999999996</c:v>
                </c:pt>
                <c:pt idx="9">
                  <c:v>31.719200000000001</c:v>
                </c:pt>
              </c:numCache>
            </c:numRef>
          </c:val>
          <c:smooth val="0"/>
          <c:extLst>
            <c:ext xmlns:c16="http://schemas.microsoft.com/office/drawing/2014/chart" uri="{C3380CC4-5D6E-409C-BE32-E72D297353CC}">
              <c16:uniqueId val="{00000000-91B0-4424-8DD8-768BE3DFAAC5}"/>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2^8</c:v>
                </c:pt>
                <c:pt idx="1">
                  <c:v>2^9</c:v>
                </c:pt>
                <c:pt idx="2">
                  <c:v>2^10</c:v>
                </c:pt>
                <c:pt idx="3">
                  <c:v>2^11</c:v>
                </c:pt>
                <c:pt idx="4">
                  <c:v>2^12</c:v>
                </c:pt>
                <c:pt idx="5">
                  <c:v>2^13</c:v>
                </c:pt>
                <c:pt idx="6">
                  <c:v>2^14</c:v>
                </c:pt>
                <c:pt idx="7">
                  <c:v>2^15</c:v>
                </c:pt>
                <c:pt idx="8">
                  <c:v>2^16</c:v>
                </c:pt>
                <c:pt idx="9">
                  <c:v>2^17</c:v>
                </c:pt>
              </c:strCache>
            </c:strRef>
          </c:cat>
          <c:val>
            <c:numRef>
              <c:f>Hoja1!$B$2:$B$11</c:f>
              <c:numCache>
                <c:formatCode>General</c:formatCode>
                <c:ptCount val="10"/>
                <c:pt idx="0">
                  <c:v>1.34E-4</c:v>
                </c:pt>
                <c:pt idx="1">
                  <c:v>5.1199999999999998E-4</c:v>
                </c:pt>
                <c:pt idx="2">
                  <c:v>1.8990000000000001E-3</c:v>
                </c:pt>
                <c:pt idx="3">
                  <c:v>7.6730000000000001E-3</c:v>
                </c:pt>
                <c:pt idx="4">
                  <c:v>2.9680999999999999E-2</c:v>
                </c:pt>
                <c:pt idx="5">
                  <c:v>0.12234</c:v>
                </c:pt>
                <c:pt idx="6">
                  <c:v>0.47636099999999998</c:v>
                </c:pt>
                <c:pt idx="7">
                  <c:v>1.91682</c:v>
                </c:pt>
                <c:pt idx="8">
                  <c:v>7.7015900000000004</c:v>
                </c:pt>
                <c:pt idx="9">
                  <c:v>30.625800000000002</c:v>
                </c:pt>
              </c:numCache>
            </c:numRef>
          </c:val>
          <c:smooth val="0"/>
          <c:extLst>
            <c:ext xmlns:c16="http://schemas.microsoft.com/office/drawing/2014/chart" uri="{C3380CC4-5D6E-409C-BE32-E72D297353CC}">
              <c16:uniqueId val="{00000000-7B4C-4AFB-BD3A-2FF9DB298895}"/>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2^8</c:v>
                </c:pt>
                <c:pt idx="1">
                  <c:v>2^9</c:v>
                </c:pt>
                <c:pt idx="2">
                  <c:v>2^10</c:v>
                </c:pt>
                <c:pt idx="3">
                  <c:v>2^11</c:v>
                </c:pt>
                <c:pt idx="4">
                  <c:v>2^12</c:v>
                </c:pt>
                <c:pt idx="5">
                  <c:v>2^13</c:v>
                </c:pt>
                <c:pt idx="6">
                  <c:v>2^14</c:v>
                </c:pt>
                <c:pt idx="7">
                  <c:v>2^15</c:v>
                </c:pt>
                <c:pt idx="8">
                  <c:v>2^16</c:v>
                </c:pt>
                <c:pt idx="9">
                  <c:v>2^17</c:v>
                </c:pt>
              </c:strCache>
            </c:strRef>
          </c:cat>
          <c:val>
            <c:numRef>
              <c:f>Hoja1!$B$2:$B$11</c:f>
              <c:numCache>
                <c:formatCode>General</c:formatCode>
                <c:ptCount val="10"/>
                <c:pt idx="0">
                  <c:v>1.35E-4</c:v>
                </c:pt>
                <c:pt idx="1">
                  <c:v>4.9299999999999995E-4</c:v>
                </c:pt>
                <c:pt idx="2">
                  <c:v>2.0300000000000001E-3</c:v>
                </c:pt>
                <c:pt idx="3">
                  <c:v>9.2519999999999998E-3</c:v>
                </c:pt>
                <c:pt idx="4">
                  <c:v>3.2923000000000001E-2</c:v>
                </c:pt>
                <c:pt idx="5">
                  <c:v>0.12979299999999999</c:v>
                </c:pt>
                <c:pt idx="6">
                  <c:v>0.52046599999999998</c:v>
                </c:pt>
                <c:pt idx="7">
                  <c:v>2.1863999999999999</c:v>
                </c:pt>
                <c:pt idx="8">
                  <c:v>8.5674899999999994</c:v>
                </c:pt>
                <c:pt idx="9">
                  <c:v>34.465699999999998</c:v>
                </c:pt>
              </c:numCache>
            </c:numRef>
          </c:val>
          <c:smooth val="0"/>
          <c:extLst>
            <c:ext xmlns:c16="http://schemas.microsoft.com/office/drawing/2014/chart" uri="{C3380CC4-5D6E-409C-BE32-E72D297353CC}">
              <c16:uniqueId val="{00000000-869F-4C75-A057-4DD349614B73}"/>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1 nodo</c:v>
                </c:pt>
                <c:pt idx="1">
                  <c:v>2 nodos</c:v>
                </c:pt>
                <c:pt idx="2">
                  <c:v>3 nodos</c:v>
                </c:pt>
                <c:pt idx="3">
                  <c:v>4 nodos</c:v>
                </c:pt>
                <c:pt idx="4">
                  <c:v>5 nodos</c:v>
                </c:pt>
                <c:pt idx="5">
                  <c:v>6 nodos</c:v>
                </c:pt>
                <c:pt idx="6">
                  <c:v>7 nodos</c:v>
                </c:pt>
                <c:pt idx="7">
                  <c:v>8 nodos</c:v>
                </c:pt>
                <c:pt idx="8">
                  <c:v>9 nodos</c:v>
                </c:pt>
                <c:pt idx="9">
                  <c:v>10 nodos</c:v>
                </c:pt>
              </c:strCache>
            </c:strRef>
          </c:cat>
          <c:val>
            <c:numRef>
              <c:f>Hoja1!$B$2:$B$11</c:f>
              <c:numCache>
                <c:formatCode>General</c:formatCode>
                <c:ptCount val="10"/>
                <c:pt idx="0">
                  <c:v>31.719200000000001</c:v>
                </c:pt>
                <c:pt idx="1">
                  <c:v>32.320700000000002</c:v>
                </c:pt>
                <c:pt idx="2">
                  <c:v>32.051299999999998</c:v>
                </c:pt>
                <c:pt idx="3">
                  <c:v>34.014899999999997</c:v>
                </c:pt>
                <c:pt idx="4">
                  <c:v>30.625800000000002</c:v>
                </c:pt>
                <c:pt idx="5">
                  <c:v>33.6083</c:v>
                </c:pt>
                <c:pt idx="6">
                  <c:v>33.874099999999999</c:v>
                </c:pt>
                <c:pt idx="7">
                  <c:v>34.278599999999997</c:v>
                </c:pt>
                <c:pt idx="8">
                  <c:v>34.913699999999999</c:v>
                </c:pt>
                <c:pt idx="9">
                  <c:v>34.465699999999998</c:v>
                </c:pt>
              </c:numCache>
            </c:numRef>
          </c:val>
          <c:smooth val="0"/>
          <c:extLst>
            <c:ext xmlns:c16="http://schemas.microsoft.com/office/drawing/2014/chart" uri="{C3380CC4-5D6E-409C-BE32-E72D297353CC}">
              <c16:uniqueId val="{00000000-1ABC-46DE-B16B-C6A306C61273}"/>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2^8</c:v>
                </c:pt>
                <c:pt idx="1">
                  <c:v>2^9</c:v>
                </c:pt>
                <c:pt idx="2">
                  <c:v>2^10</c:v>
                </c:pt>
                <c:pt idx="3">
                  <c:v>2^11</c:v>
                </c:pt>
                <c:pt idx="4">
                  <c:v>2^12</c:v>
                </c:pt>
                <c:pt idx="5">
                  <c:v>2^13</c:v>
                </c:pt>
                <c:pt idx="6">
                  <c:v>2^14</c:v>
                </c:pt>
                <c:pt idx="7">
                  <c:v>2^15</c:v>
                </c:pt>
                <c:pt idx="8">
                  <c:v>2^16</c:v>
                </c:pt>
                <c:pt idx="9">
                  <c:v>2^17</c:v>
                </c:pt>
              </c:strCache>
            </c:strRef>
          </c:cat>
          <c:val>
            <c:numRef>
              <c:f>Hoja1!$B$2:$B$11</c:f>
              <c:numCache>
                <c:formatCode>General</c:formatCode>
                <c:ptCount val="10"/>
                <c:pt idx="0">
                  <c:v>1E-4</c:v>
                </c:pt>
                <c:pt idx="1">
                  <c:v>2.0000000000000001E-4</c:v>
                </c:pt>
                <c:pt idx="2">
                  <c:v>2.9999999999999997E-4</c:v>
                </c:pt>
                <c:pt idx="3">
                  <c:v>8.9999999999999998E-4</c:v>
                </c:pt>
                <c:pt idx="4">
                  <c:v>3.5000000000000003E-2</c:v>
                </c:pt>
                <c:pt idx="5">
                  <c:v>0.127</c:v>
                </c:pt>
                <c:pt idx="6">
                  <c:v>0.51300000000000001</c:v>
                </c:pt>
                <c:pt idx="7">
                  <c:v>1.9690000000000001</c:v>
                </c:pt>
                <c:pt idx="8">
                  <c:v>7.8090000000000002</c:v>
                </c:pt>
                <c:pt idx="9">
                  <c:v>30.893999999999998</c:v>
                </c:pt>
              </c:numCache>
            </c:numRef>
          </c:val>
          <c:smooth val="0"/>
          <c:extLst>
            <c:ext xmlns:c16="http://schemas.microsoft.com/office/drawing/2014/chart" uri="{C3380CC4-5D6E-409C-BE32-E72D297353CC}">
              <c16:uniqueId val="{00000000-43AB-4DDF-BF65-4FD12EA1A256}"/>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2^8</c:v>
                </c:pt>
                <c:pt idx="1">
                  <c:v>2^9</c:v>
                </c:pt>
                <c:pt idx="2">
                  <c:v>2^10</c:v>
                </c:pt>
                <c:pt idx="3">
                  <c:v>2^11</c:v>
                </c:pt>
                <c:pt idx="4">
                  <c:v>2^12</c:v>
                </c:pt>
                <c:pt idx="5">
                  <c:v>2^13</c:v>
                </c:pt>
                <c:pt idx="6">
                  <c:v>2^14</c:v>
                </c:pt>
                <c:pt idx="7">
                  <c:v>2^15</c:v>
                </c:pt>
                <c:pt idx="8">
                  <c:v>2^16</c:v>
                </c:pt>
                <c:pt idx="9">
                  <c:v>2^17</c:v>
                </c:pt>
              </c:strCache>
            </c:strRef>
          </c:cat>
          <c:val>
            <c:numRef>
              <c:f>Hoja1!$B$2:$B$11</c:f>
              <c:numCache>
                <c:formatCode>General</c:formatCode>
                <c:ptCount val="10"/>
                <c:pt idx="0">
                  <c:v>8.0000000000000007E-5</c:v>
                </c:pt>
                <c:pt idx="1">
                  <c:v>1.7000000000000001E-4</c:v>
                </c:pt>
                <c:pt idx="2">
                  <c:v>2.5000000000000001E-4</c:v>
                </c:pt>
                <c:pt idx="3">
                  <c:v>7.6000000000000004E-4</c:v>
                </c:pt>
                <c:pt idx="4">
                  <c:v>2.9440000000000001E-2</c:v>
                </c:pt>
                <c:pt idx="5">
                  <c:v>0.10682999999999999</c:v>
                </c:pt>
                <c:pt idx="6">
                  <c:v>0.43153999999999998</c:v>
                </c:pt>
                <c:pt idx="7">
                  <c:v>1.65632</c:v>
                </c:pt>
                <c:pt idx="8">
                  <c:v>6.5689299999999999</c:v>
                </c:pt>
                <c:pt idx="9">
                  <c:v>25.988029999999998</c:v>
                </c:pt>
              </c:numCache>
            </c:numRef>
          </c:val>
          <c:smooth val="0"/>
          <c:extLst>
            <c:ext xmlns:c16="http://schemas.microsoft.com/office/drawing/2014/chart" uri="{C3380CC4-5D6E-409C-BE32-E72D297353CC}">
              <c16:uniqueId val="{00000000-43AB-4DDF-BF65-4FD12EA1A256}"/>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2^8</c:v>
                </c:pt>
                <c:pt idx="1">
                  <c:v>2^9</c:v>
                </c:pt>
                <c:pt idx="2">
                  <c:v>2^10</c:v>
                </c:pt>
                <c:pt idx="3">
                  <c:v>2^11</c:v>
                </c:pt>
                <c:pt idx="4">
                  <c:v>2^12</c:v>
                </c:pt>
                <c:pt idx="5">
                  <c:v>2^13</c:v>
                </c:pt>
                <c:pt idx="6">
                  <c:v>2^14</c:v>
                </c:pt>
                <c:pt idx="7">
                  <c:v>2^15</c:v>
                </c:pt>
                <c:pt idx="8">
                  <c:v>2^16</c:v>
                </c:pt>
                <c:pt idx="9">
                  <c:v>2^17</c:v>
                </c:pt>
              </c:strCache>
            </c:strRef>
          </c:cat>
          <c:val>
            <c:numRef>
              <c:f>Hoja1!$B$2:$B$11</c:f>
              <c:numCache>
                <c:formatCode>General</c:formatCode>
                <c:ptCount val="10"/>
                <c:pt idx="0">
                  <c:v>6.9999999999999994E-5</c:v>
                </c:pt>
                <c:pt idx="1">
                  <c:v>1.2999999999999999E-4</c:v>
                </c:pt>
                <c:pt idx="2">
                  <c:v>2.0000000000000001E-4</c:v>
                </c:pt>
                <c:pt idx="3">
                  <c:v>5.9000000000000003E-4</c:v>
                </c:pt>
                <c:pt idx="4">
                  <c:v>2.3029999999999998E-2</c:v>
                </c:pt>
                <c:pt idx="5">
                  <c:v>8.3570000000000005E-2</c:v>
                </c:pt>
                <c:pt idx="6">
                  <c:v>0.33755000000000002</c:v>
                </c:pt>
                <c:pt idx="7">
                  <c:v>1.2956000000000001</c:v>
                </c:pt>
                <c:pt idx="8">
                  <c:v>5.1383000000000001</c:v>
                </c:pt>
                <c:pt idx="9">
                  <c:v>20.328250000000001</c:v>
                </c:pt>
              </c:numCache>
            </c:numRef>
          </c:val>
          <c:smooth val="0"/>
          <c:extLst>
            <c:ext xmlns:c16="http://schemas.microsoft.com/office/drawing/2014/chart" uri="{C3380CC4-5D6E-409C-BE32-E72D297353CC}">
              <c16:uniqueId val="{00000000-43AB-4DDF-BF65-4FD12EA1A256}"/>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2112423889315791E-2"/>
          <c:y val="1.39057936134960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4.7549704724409447E-2"/>
          <c:y val="9.631649259864096E-2"/>
          <c:w val="0.93057529527559057"/>
          <c:h val="0.77869188123204469"/>
        </c:manualLayout>
      </c:layout>
      <c:lineChart>
        <c:grouping val="standard"/>
        <c:varyColors val="0"/>
        <c:ser>
          <c:idx val="0"/>
          <c:order val="0"/>
          <c:tx>
            <c:strRef>
              <c:f>Hoja1!$B$1</c:f>
              <c:strCache>
                <c:ptCount val="1"/>
                <c:pt idx="0">
                  <c:v>tiempo (s)</c:v>
                </c:pt>
              </c:strCache>
            </c:strRef>
          </c:tx>
          <c:spPr>
            <a:ln w="28575" cap="rnd">
              <a:solidFill>
                <a:schemeClr val="accent1"/>
              </a:solidFill>
              <a:round/>
            </a:ln>
            <a:effectLst/>
          </c:spPr>
          <c:marker>
            <c:symbol val="none"/>
          </c:marker>
          <c:cat>
            <c:strRef>
              <c:f>Hoja1!$A$2:$A$11</c:f>
              <c:strCache>
                <c:ptCount val="10"/>
                <c:pt idx="0">
                  <c:v>1 nodo</c:v>
                </c:pt>
                <c:pt idx="1">
                  <c:v>2 nodos</c:v>
                </c:pt>
                <c:pt idx="2">
                  <c:v>3 nodos</c:v>
                </c:pt>
                <c:pt idx="3">
                  <c:v>4 nodos</c:v>
                </c:pt>
                <c:pt idx="4">
                  <c:v>5 nodos</c:v>
                </c:pt>
                <c:pt idx="5">
                  <c:v>6 nodos</c:v>
                </c:pt>
                <c:pt idx="6">
                  <c:v>7 nodos</c:v>
                </c:pt>
                <c:pt idx="7">
                  <c:v>8 nodos</c:v>
                </c:pt>
                <c:pt idx="8">
                  <c:v>9 nodos</c:v>
                </c:pt>
                <c:pt idx="9">
                  <c:v>10 nodos</c:v>
                </c:pt>
              </c:strCache>
            </c:strRef>
          </c:cat>
          <c:val>
            <c:numRef>
              <c:f>Hoja1!$B$2:$B$11</c:f>
              <c:numCache>
                <c:formatCode>General</c:formatCode>
                <c:ptCount val="10"/>
                <c:pt idx="0">
                  <c:v>30.89</c:v>
                </c:pt>
                <c:pt idx="1">
                  <c:v>27.43</c:v>
                </c:pt>
                <c:pt idx="2">
                  <c:v>26.79</c:v>
                </c:pt>
                <c:pt idx="3">
                  <c:v>26.52</c:v>
                </c:pt>
                <c:pt idx="4">
                  <c:v>25.99</c:v>
                </c:pt>
                <c:pt idx="5">
                  <c:v>23.83</c:v>
                </c:pt>
                <c:pt idx="6">
                  <c:v>23.13</c:v>
                </c:pt>
                <c:pt idx="7">
                  <c:v>22.01</c:v>
                </c:pt>
                <c:pt idx="8">
                  <c:v>21.1</c:v>
                </c:pt>
                <c:pt idx="9">
                  <c:v>20.32</c:v>
                </c:pt>
              </c:numCache>
            </c:numRef>
          </c:val>
          <c:smooth val="0"/>
          <c:extLst>
            <c:ext xmlns:c16="http://schemas.microsoft.com/office/drawing/2014/chart" uri="{C3380CC4-5D6E-409C-BE32-E72D297353CC}">
              <c16:uniqueId val="{00000000-1ABC-46DE-B16B-C6A306C61273}"/>
            </c:ext>
          </c:extLst>
        </c:ser>
        <c:dLbls>
          <c:showLegendKey val="0"/>
          <c:showVal val="0"/>
          <c:showCatName val="0"/>
          <c:showSerName val="0"/>
          <c:showPercent val="0"/>
          <c:showBubbleSize val="0"/>
        </c:dLbls>
        <c:smooth val="0"/>
        <c:axId val="1665486975"/>
        <c:axId val="1832383247"/>
      </c:lineChart>
      <c:catAx>
        <c:axId val="166548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832383247"/>
        <c:crosses val="autoZero"/>
        <c:auto val="1"/>
        <c:lblAlgn val="ctr"/>
        <c:lblOffset val="100"/>
        <c:noMultiLvlLbl val="0"/>
      </c:catAx>
      <c:valAx>
        <c:axId val="183238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6548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9/20/2023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9/20/2023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9/20/2023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9/20/2023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9/20/2023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9/20/2023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9/20/2023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9/20/2023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9/20/2023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9/20/2023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9/20/2023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9/20/2023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9FAE78-8628-3F1C-4E6F-28279B4775CA}"/>
              </a:ext>
            </a:extLst>
          </p:cNvPr>
          <p:cNvSpPr>
            <a:spLocks noGrp="1"/>
          </p:cNvSpPr>
          <p:nvPr>
            <p:ph type="ctrTitle"/>
          </p:nvPr>
        </p:nvSpPr>
        <p:spPr>
          <a:xfrm>
            <a:off x="2756533" y="271358"/>
            <a:ext cx="5518066" cy="2268559"/>
          </a:xfrm>
        </p:spPr>
        <p:txBody>
          <a:bodyPr>
            <a:normAutofit fontScale="90000"/>
          </a:bodyPr>
          <a:lstStyle/>
          <a:p>
            <a:r>
              <a:rPr lang="es-ES" dirty="0"/>
              <a:t>CLUSTERES DE ALTO RENDIMIENTO</a:t>
            </a:r>
          </a:p>
        </p:txBody>
      </p:sp>
      <p:sp>
        <p:nvSpPr>
          <p:cNvPr id="3" name="Subtítulo 2">
            <a:extLst>
              <a:ext uri="{FF2B5EF4-FFF2-40B4-BE49-F238E27FC236}">
                <a16:creationId xmlns:a16="http://schemas.microsoft.com/office/drawing/2014/main" id="{C6A5278B-C4D8-F07C-AC09-B87F765394CD}"/>
              </a:ext>
            </a:extLst>
          </p:cNvPr>
          <p:cNvSpPr>
            <a:spLocks noGrp="1"/>
          </p:cNvSpPr>
          <p:nvPr>
            <p:ph type="subTitle" idx="1"/>
          </p:nvPr>
        </p:nvSpPr>
        <p:spPr>
          <a:xfrm>
            <a:off x="1824983" y="3038461"/>
            <a:ext cx="5357600" cy="1160213"/>
          </a:xfrm>
        </p:spPr>
        <p:txBody>
          <a:bodyPr/>
          <a:lstStyle/>
          <a:p>
            <a:r>
              <a:rPr lang="es-ES" dirty="0"/>
              <a:t>UN ANÁLISIS COMPARATIVO FRENTE A LA VIRTUALIZACIÓN</a:t>
            </a:r>
          </a:p>
        </p:txBody>
      </p:sp>
      <p:sp>
        <p:nvSpPr>
          <p:cNvPr id="4" name="Subtítulo 2">
            <a:extLst>
              <a:ext uri="{FF2B5EF4-FFF2-40B4-BE49-F238E27FC236}">
                <a16:creationId xmlns:a16="http://schemas.microsoft.com/office/drawing/2014/main" id="{FE9FC5A3-8A4B-3080-D0AB-E0D0571FCF22}"/>
              </a:ext>
            </a:extLst>
          </p:cNvPr>
          <p:cNvSpPr txBox="1">
            <a:spLocks/>
          </p:cNvSpPr>
          <p:nvPr/>
        </p:nvSpPr>
        <p:spPr>
          <a:xfrm>
            <a:off x="-264706" y="1065184"/>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effectLst>
                  <a:outerShdw blurRad="38100" dist="38100" dir="2700000" algn="tl">
                    <a:srgbClr val="000000">
                      <a:alpha val="43137"/>
                    </a:srgbClr>
                  </a:outerShdw>
                </a:effectLst>
              </a:rPr>
              <a:t>EAPIIS</a:t>
            </a:r>
          </a:p>
        </p:txBody>
      </p:sp>
      <p:sp>
        <p:nvSpPr>
          <p:cNvPr id="5" name="Subtítulo 2">
            <a:extLst>
              <a:ext uri="{FF2B5EF4-FFF2-40B4-BE49-F238E27FC236}">
                <a16:creationId xmlns:a16="http://schemas.microsoft.com/office/drawing/2014/main" id="{F18A1675-A943-E983-621E-1C35D594583D}"/>
              </a:ext>
            </a:extLst>
          </p:cNvPr>
          <p:cNvSpPr txBox="1">
            <a:spLocks/>
          </p:cNvSpPr>
          <p:nvPr/>
        </p:nvSpPr>
        <p:spPr>
          <a:xfrm>
            <a:off x="2094699" y="4318084"/>
            <a:ext cx="5357600" cy="514920"/>
          </a:xfrm>
          <a:prstGeom prst="rect">
            <a:avLst/>
          </a:prstGeom>
        </p:spPr>
        <p:txBody>
          <a:bodyPr vert="horz"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r>
              <a:rPr lang="es-ES" dirty="0"/>
              <a:t>POR: JOHN ABRAHAM AGUIRRE CARRASCO</a:t>
            </a:r>
          </a:p>
        </p:txBody>
      </p:sp>
      <p:pic>
        <p:nvPicPr>
          <p:cNvPr id="9" name="Imagen 8">
            <a:extLst>
              <a:ext uri="{FF2B5EF4-FFF2-40B4-BE49-F238E27FC236}">
                <a16:creationId xmlns:a16="http://schemas.microsoft.com/office/drawing/2014/main" id="{85DE57FF-1F87-17FE-2A63-77DD1B905AA0}"/>
              </a:ext>
            </a:extLst>
          </p:cNvPr>
          <p:cNvPicPr>
            <a:picLocks noChangeAspect="1"/>
          </p:cNvPicPr>
          <p:nvPr/>
        </p:nvPicPr>
        <p:blipFill>
          <a:blip r:embed="rId2"/>
          <a:stretch>
            <a:fillRect/>
          </a:stretch>
        </p:blipFill>
        <p:spPr>
          <a:xfrm>
            <a:off x="9088252" y="2423658"/>
            <a:ext cx="2881349" cy="2161012"/>
          </a:xfrm>
          <a:prstGeom prst="rect">
            <a:avLst/>
          </a:prstGeom>
        </p:spPr>
      </p:pic>
    </p:spTree>
    <p:extLst>
      <p:ext uri="{BB962C8B-B14F-4D97-AF65-F5344CB8AC3E}">
        <p14:creationId xmlns:p14="http://schemas.microsoft.com/office/powerpoint/2010/main" val="252302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215BE-F22F-9FD7-AC32-2A7153693EE7}"/>
              </a:ext>
            </a:extLst>
          </p:cNvPr>
          <p:cNvSpPr>
            <a:spLocks noGrp="1"/>
          </p:cNvSpPr>
          <p:nvPr>
            <p:ph type="title"/>
          </p:nvPr>
        </p:nvSpPr>
        <p:spPr>
          <a:xfrm>
            <a:off x="4377109" y="3195656"/>
            <a:ext cx="3128592" cy="1077229"/>
          </a:xfrm>
        </p:spPr>
        <p:txBody>
          <a:bodyPr/>
          <a:lstStyle/>
          <a:p>
            <a:r>
              <a:rPr lang="es-ES" dirty="0"/>
              <a:t>RESULTADOS</a:t>
            </a:r>
          </a:p>
        </p:txBody>
      </p:sp>
      <p:sp>
        <p:nvSpPr>
          <p:cNvPr id="4" name="Subtítulo 2">
            <a:extLst>
              <a:ext uri="{FF2B5EF4-FFF2-40B4-BE49-F238E27FC236}">
                <a16:creationId xmlns:a16="http://schemas.microsoft.com/office/drawing/2014/main" id="{7442ED96-9BD0-9C90-4FFA-85CC228686E6}"/>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339477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76B74-865E-470E-A643-08F54547D71B}"/>
              </a:ext>
            </a:extLst>
          </p:cNvPr>
          <p:cNvSpPr>
            <a:spLocks noGrp="1"/>
          </p:cNvSpPr>
          <p:nvPr>
            <p:ph type="title"/>
          </p:nvPr>
        </p:nvSpPr>
        <p:spPr/>
        <p:txBody>
          <a:bodyPr/>
          <a:lstStyle/>
          <a:p>
            <a:r>
              <a:rPr lang="es-ES" dirty="0"/>
              <a:t>Características de Clúster Virtualizado</a:t>
            </a:r>
          </a:p>
        </p:txBody>
      </p:sp>
      <p:sp>
        <p:nvSpPr>
          <p:cNvPr id="3" name="Marcador de contenido 2">
            <a:extLst>
              <a:ext uri="{FF2B5EF4-FFF2-40B4-BE49-F238E27FC236}">
                <a16:creationId xmlns:a16="http://schemas.microsoft.com/office/drawing/2014/main" id="{0166F0EA-3C05-3C69-2DBB-69221B9781E9}"/>
              </a:ext>
            </a:extLst>
          </p:cNvPr>
          <p:cNvSpPr>
            <a:spLocks noGrp="1"/>
          </p:cNvSpPr>
          <p:nvPr>
            <p:ph idx="1"/>
          </p:nvPr>
        </p:nvSpPr>
        <p:spPr>
          <a:xfrm>
            <a:off x="1943100" y="2052116"/>
            <a:ext cx="8627039" cy="3997828"/>
          </a:xfrm>
        </p:spPr>
        <p:txBody>
          <a:bodyPr/>
          <a:lstStyle/>
          <a:p>
            <a:r>
              <a:rPr lang="es-ES" dirty="0"/>
              <a:t>10 maquinas virtuales (1 procesador 2,9GHz, 2GB RAM, 10 GB disco )</a:t>
            </a:r>
          </a:p>
          <a:p>
            <a:r>
              <a:rPr lang="es-ES" dirty="0"/>
              <a:t>Red interna virtualizada</a:t>
            </a:r>
          </a:p>
          <a:p>
            <a:r>
              <a:rPr lang="es-ES" dirty="0"/>
              <a:t>Middleware/SO: </a:t>
            </a:r>
            <a:r>
              <a:rPr lang="es-ES" dirty="0" err="1"/>
              <a:t>PelicanHPC</a:t>
            </a:r>
            <a:r>
              <a:rPr lang="es-ES" dirty="0"/>
              <a:t>, distribución Debian para HPC</a:t>
            </a:r>
          </a:p>
          <a:p>
            <a:r>
              <a:rPr lang="es-ES" dirty="0"/>
              <a:t>Aplicación: algoritmo de búsqueda de números primos (C++)</a:t>
            </a:r>
          </a:p>
        </p:txBody>
      </p:sp>
      <p:sp>
        <p:nvSpPr>
          <p:cNvPr id="4" name="Subtítulo 2">
            <a:extLst>
              <a:ext uri="{FF2B5EF4-FFF2-40B4-BE49-F238E27FC236}">
                <a16:creationId xmlns:a16="http://schemas.microsoft.com/office/drawing/2014/main" id="{003BC9D2-FEE7-F685-2794-CA9DAEF10EE6}"/>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6541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E1210-E641-2E23-CB3C-6773D2100E0D}"/>
              </a:ext>
            </a:extLst>
          </p:cNvPr>
          <p:cNvSpPr>
            <a:spLocks noGrp="1"/>
          </p:cNvSpPr>
          <p:nvPr>
            <p:ph type="title"/>
          </p:nvPr>
        </p:nvSpPr>
        <p:spPr>
          <a:xfrm>
            <a:off x="1369730" y="944743"/>
            <a:ext cx="9452539" cy="1077229"/>
          </a:xfrm>
        </p:spPr>
        <p:txBody>
          <a:bodyPr/>
          <a:lstStyle/>
          <a:p>
            <a:r>
              <a:rPr lang="es-ES" dirty="0"/>
              <a:t>Valores experimentales HPC-VIRTUALIZADO</a:t>
            </a:r>
          </a:p>
        </p:txBody>
      </p:sp>
      <p:sp>
        <p:nvSpPr>
          <p:cNvPr id="3" name="Marcador de contenido 2">
            <a:extLst>
              <a:ext uri="{FF2B5EF4-FFF2-40B4-BE49-F238E27FC236}">
                <a16:creationId xmlns:a16="http://schemas.microsoft.com/office/drawing/2014/main" id="{F0B68012-8F70-EEBE-F1DE-E7A55DBC9DE5}"/>
              </a:ext>
            </a:extLst>
          </p:cNvPr>
          <p:cNvSpPr>
            <a:spLocks noGrp="1"/>
          </p:cNvSpPr>
          <p:nvPr>
            <p:ph idx="1"/>
          </p:nvPr>
        </p:nvSpPr>
        <p:spPr>
          <a:xfrm>
            <a:off x="2418364" y="1571892"/>
            <a:ext cx="1298441" cy="388477"/>
          </a:xfrm>
        </p:spPr>
        <p:txBody>
          <a:bodyPr>
            <a:normAutofit fontScale="92500" lnSpcReduction="10000"/>
          </a:bodyPr>
          <a:lstStyle/>
          <a:p>
            <a:pPr marL="0" indent="0">
              <a:buNone/>
            </a:pPr>
            <a:r>
              <a:rPr lang="es-ES" dirty="0"/>
              <a:t>1 NODO</a:t>
            </a:r>
          </a:p>
        </p:txBody>
      </p:sp>
      <p:graphicFrame>
        <p:nvGraphicFramePr>
          <p:cNvPr id="9" name="Gráfico 8">
            <a:extLst>
              <a:ext uri="{FF2B5EF4-FFF2-40B4-BE49-F238E27FC236}">
                <a16:creationId xmlns:a16="http://schemas.microsoft.com/office/drawing/2014/main" id="{418C2523-29C3-117B-E2EC-7158D4872BFE}"/>
              </a:ext>
            </a:extLst>
          </p:cNvPr>
          <p:cNvGraphicFramePr/>
          <p:nvPr>
            <p:extLst>
              <p:ext uri="{D42A27DB-BD31-4B8C-83A1-F6EECF244321}">
                <p14:modId xmlns:p14="http://schemas.microsoft.com/office/powerpoint/2010/main" val="3095563876"/>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10" name="Subtítulo 2">
            <a:extLst>
              <a:ext uri="{FF2B5EF4-FFF2-40B4-BE49-F238E27FC236}">
                <a16:creationId xmlns:a16="http://schemas.microsoft.com/office/drawing/2014/main" id="{AFAA224B-D69B-FF4E-1F9E-0E6283377289}"/>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172353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E1210-E641-2E23-CB3C-6773D2100E0D}"/>
              </a:ext>
            </a:extLst>
          </p:cNvPr>
          <p:cNvSpPr>
            <a:spLocks noGrp="1"/>
          </p:cNvSpPr>
          <p:nvPr>
            <p:ph type="title"/>
          </p:nvPr>
        </p:nvSpPr>
        <p:spPr>
          <a:xfrm>
            <a:off x="1369730" y="944743"/>
            <a:ext cx="9452539" cy="1077229"/>
          </a:xfrm>
        </p:spPr>
        <p:txBody>
          <a:bodyPr/>
          <a:lstStyle/>
          <a:p>
            <a:r>
              <a:rPr lang="es-ES" dirty="0"/>
              <a:t>Valores experimentales HPC-VIRTUALIZADO</a:t>
            </a:r>
          </a:p>
        </p:txBody>
      </p:sp>
      <p:sp>
        <p:nvSpPr>
          <p:cNvPr id="3" name="Marcador de contenido 2">
            <a:extLst>
              <a:ext uri="{FF2B5EF4-FFF2-40B4-BE49-F238E27FC236}">
                <a16:creationId xmlns:a16="http://schemas.microsoft.com/office/drawing/2014/main" id="{F0B68012-8F70-EEBE-F1DE-E7A55DBC9DE5}"/>
              </a:ext>
            </a:extLst>
          </p:cNvPr>
          <p:cNvSpPr>
            <a:spLocks noGrp="1"/>
          </p:cNvSpPr>
          <p:nvPr>
            <p:ph idx="1"/>
          </p:nvPr>
        </p:nvSpPr>
        <p:spPr>
          <a:xfrm>
            <a:off x="2299953" y="1563531"/>
            <a:ext cx="1686568" cy="427947"/>
          </a:xfrm>
        </p:spPr>
        <p:txBody>
          <a:bodyPr/>
          <a:lstStyle/>
          <a:p>
            <a:pPr marL="0" indent="0">
              <a:buNone/>
            </a:pPr>
            <a:r>
              <a:rPr lang="es-ES" dirty="0"/>
              <a:t>5 NODOS</a:t>
            </a:r>
          </a:p>
        </p:txBody>
      </p:sp>
      <p:graphicFrame>
        <p:nvGraphicFramePr>
          <p:cNvPr id="4" name="Gráfico 3">
            <a:extLst>
              <a:ext uri="{FF2B5EF4-FFF2-40B4-BE49-F238E27FC236}">
                <a16:creationId xmlns:a16="http://schemas.microsoft.com/office/drawing/2014/main" id="{B9FBD467-7502-9928-4F3A-58FE98BD3644}"/>
              </a:ext>
            </a:extLst>
          </p:cNvPr>
          <p:cNvGraphicFramePr/>
          <p:nvPr>
            <p:extLst>
              <p:ext uri="{D42A27DB-BD31-4B8C-83A1-F6EECF244321}">
                <p14:modId xmlns:p14="http://schemas.microsoft.com/office/powerpoint/2010/main" val="1392494312"/>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ítulo 2">
            <a:extLst>
              <a:ext uri="{FF2B5EF4-FFF2-40B4-BE49-F238E27FC236}">
                <a16:creationId xmlns:a16="http://schemas.microsoft.com/office/drawing/2014/main" id="{993C3D56-CC5D-EFCA-715E-F36D1527291D}"/>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140377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E1210-E641-2E23-CB3C-6773D2100E0D}"/>
              </a:ext>
            </a:extLst>
          </p:cNvPr>
          <p:cNvSpPr>
            <a:spLocks noGrp="1"/>
          </p:cNvSpPr>
          <p:nvPr>
            <p:ph type="title"/>
          </p:nvPr>
        </p:nvSpPr>
        <p:spPr>
          <a:xfrm>
            <a:off x="1369730" y="944743"/>
            <a:ext cx="9452539" cy="1077229"/>
          </a:xfrm>
        </p:spPr>
        <p:txBody>
          <a:bodyPr/>
          <a:lstStyle/>
          <a:p>
            <a:r>
              <a:rPr lang="es-ES" dirty="0"/>
              <a:t>Valores experimentales HPC-VIRTUALIZADO</a:t>
            </a:r>
          </a:p>
        </p:txBody>
      </p:sp>
      <p:sp>
        <p:nvSpPr>
          <p:cNvPr id="3" name="Marcador de contenido 2">
            <a:extLst>
              <a:ext uri="{FF2B5EF4-FFF2-40B4-BE49-F238E27FC236}">
                <a16:creationId xmlns:a16="http://schemas.microsoft.com/office/drawing/2014/main" id="{F0B68012-8F70-EEBE-F1DE-E7A55DBC9DE5}"/>
              </a:ext>
            </a:extLst>
          </p:cNvPr>
          <p:cNvSpPr>
            <a:spLocks noGrp="1"/>
          </p:cNvSpPr>
          <p:nvPr>
            <p:ph idx="1"/>
          </p:nvPr>
        </p:nvSpPr>
        <p:spPr>
          <a:xfrm>
            <a:off x="2332845" y="1483357"/>
            <a:ext cx="1693146" cy="421369"/>
          </a:xfrm>
        </p:spPr>
        <p:txBody>
          <a:bodyPr>
            <a:normAutofit lnSpcReduction="10000"/>
          </a:bodyPr>
          <a:lstStyle/>
          <a:p>
            <a:pPr marL="0" indent="0">
              <a:buNone/>
            </a:pPr>
            <a:r>
              <a:rPr lang="es-ES" dirty="0"/>
              <a:t>10 NODOS</a:t>
            </a:r>
          </a:p>
        </p:txBody>
      </p:sp>
      <p:graphicFrame>
        <p:nvGraphicFramePr>
          <p:cNvPr id="4" name="Gráfico 3">
            <a:extLst>
              <a:ext uri="{FF2B5EF4-FFF2-40B4-BE49-F238E27FC236}">
                <a16:creationId xmlns:a16="http://schemas.microsoft.com/office/drawing/2014/main" id="{C1C6F291-7603-8422-8749-B718F2FE2D6B}"/>
              </a:ext>
            </a:extLst>
          </p:cNvPr>
          <p:cNvGraphicFramePr/>
          <p:nvPr>
            <p:extLst>
              <p:ext uri="{D42A27DB-BD31-4B8C-83A1-F6EECF244321}">
                <p14:modId xmlns:p14="http://schemas.microsoft.com/office/powerpoint/2010/main" val="1961857886"/>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ítulo 2">
            <a:extLst>
              <a:ext uri="{FF2B5EF4-FFF2-40B4-BE49-F238E27FC236}">
                <a16:creationId xmlns:a16="http://schemas.microsoft.com/office/drawing/2014/main" id="{D06F3060-FAD8-1E34-F082-2B8ACE72D55B}"/>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405372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ADA9BC-08C5-A37F-4A50-11D42C8E82F4}"/>
              </a:ext>
            </a:extLst>
          </p:cNvPr>
          <p:cNvSpPr>
            <a:spLocks noGrp="1"/>
          </p:cNvSpPr>
          <p:nvPr>
            <p:ph type="title"/>
          </p:nvPr>
        </p:nvSpPr>
        <p:spPr>
          <a:xfrm>
            <a:off x="1369730" y="944743"/>
            <a:ext cx="9452539" cy="1077229"/>
          </a:xfrm>
        </p:spPr>
        <p:txBody>
          <a:bodyPr>
            <a:normAutofit/>
          </a:bodyPr>
          <a:lstStyle/>
          <a:p>
            <a:pPr algn="ctr"/>
            <a:r>
              <a:rPr lang="es-ES" dirty="0"/>
              <a:t>Valores experimentales HPC-VIRTUALIZADO </a:t>
            </a:r>
            <a:br>
              <a:rPr lang="es-ES" dirty="0"/>
            </a:br>
            <a:r>
              <a:rPr lang="es-ES" dirty="0"/>
              <a:t>131,072=2^17</a:t>
            </a:r>
          </a:p>
        </p:txBody>
      </p:sp>
      <p:graphicFrame>
        <p:nvGraphicFramePr>
          <p:cNvPr id="7" name="Gráfico 6">
            <a:extLst>
              <a:ext uri="{FF2B5EF4-FFF2-40B4-BE49-F238E27FC236}">
                <a16:creationId xmlns:a16="http://schemas.microsoft.com/office/drawing/2014/main" id="{930F0BD0-4E02-80DB-61F7-B02D74CD11F3}"/>
              </a:ext>
            </a:extLst>
          </p:cNvPr>
          <p:cNvGraphicFramePr/>
          <p:nvPr>
            <p:extLst>
              <p:ext uri="{D42A27DB-BD31-4B8C-83A1-F6EECF244321}">
                <p14:modId xmlns:p14="http://schemas.microsoft.com/office/powerpoint/2010/main" val="3240852938"/>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8" name="Subtítulo 2">
            <a:extLst>
              <a:ext uri="{FF2B5EF4-FFF2-40B4-BE49-F238E27FC236}">
                <a16:creationId xmlns:a16="http://schemas.microsoft.com/office/drawing/2014/main" id="{8F8B3493-8BE5-FF62-D7A8-7E754E4F5750}"/>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170315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2B7A1-7C98-2A54-60B0-08B04DEB26CF}"/>
              </a:ext>
            </a:extLst>
          </p:cNvPr>
          <p:cNvSpPr>
            <a:spLocks noGrp="1"/>
          </p:cNvSpPr>
          <p:nvPr>
            <p:ph type="title"/>
          </p:nvPr>
        </p:nvSpPr>
        <p:spPr/>
        <p:txBody>
          <a:bodyPr/>
          <a:lstStyle/>
          <a:p>
            <a:r>
              <a:rPr lang="es-ES" dirty="0"/>
              <a:t>Características de Clúster Tradicional</a:t>
            </a:r>
          </a:p>
        </p:txBody>
      </p:sp>
      <p:sp>
        <p:nvSpPr>
          <p:cNvPr id="3" name="Marcador de contenido 2">
            <a:extLst>
              <a:ext uri="{FF2B5EF4-FFF2-40B4-BE49-F238E27FC236}">
                <a16:creationId xmlns:a16="http://schemas.microsoft.com/office/drawing/2014/main" id="{B66B83D3-E448-D9AB-4656-F0C81744AD4E}"/>
              </a:ext>
            </a:extLst>
          </p:cNvPr>
          <p:cNvSpPr>
            <a:spLocks noGrp="1"/>
          </p:cNvSpPr>
          <p:nvPr>
            <p:ph idx="1"/>
          </p:nvPr>
        </p:nvSpPr>
        <p:spPr>
          <a:xfrm>
            <a:off x="1892300" y="2052116"/>
            <a:ext cx="8677839" cy="3997828"/>
          </a:xfrm>
        </p:spPr>
        <p:txBody>
          <a:bodyPr/>
          <a:lstStyle/>
          <a:p>
            <a:r>
              <a:rPr lang="es-ES" dirty="0"/>
              <a:t>10 Equipos de computo (procesador I5, 8GB RAM, 512 SSD SATA)</a:t>
            </a:r>
          </a:p>
          <a:p>
            <a:r>
              <a:rPr lang="es-ES" dirty="0"/>
              <a:t>Red: switch D-Link DES-1024D 24 puertos 10/100Mb, cable UTP Cat6A </a:t>
            </a:r>
          </a:p>
          <a:p>
            <a:r>
              <a:rPr lang="es-ES" dirty="0"/>
              <a:t>Middleware/SO: </a:t>
            </a:r>
            <a:r>
              <a:rPr lang="es-ES" dirty="0" err="1"/>
              <a:t>PelicanHPC</a:t>
            </a:r>
            <a:r>
              <a:rPr lang="es-ES" dirty="0"/>
              <a:t>, distribución Debian para HPC</a:t>
            </a:r>
          </a:p>
          <a:p>
            <a:r>
              <a:rPr lang="es-ES" dirty="0"/>
              <a:t>Aplicación: algoritmo de búsqueda de números primos (C++)</a:t>
            </a:r>
          </a:p>
          <a:p>
            <a:endParaRPr lang="es-ES" dirty="0"/>
          </a:p>
        </p:txBody>
      </p:sp>
      <p:sp>
        <p:nvSpPr>
          <p:cNvPr id="4" name="Subtítulo 2">
            <a:extLst>
              <a:ext uri="{FF2B5EF4-FFF2-40B4-BE49-F238E27FC236}">
                <a16:creationId xmlns:a16="http://schemas.microsoft.com/office/drawing/2014/main" id="{1DA412E7-BBD4-9F24-24CE-833CAA6AB11B}"/>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408043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C0E2490-28E1-0C82-3C75-725D07F977C3}"/>
              </a:ext>
            </a:extLst>
          </p:cNvPr>
          <p:cNvSpPr>
            <a:spLocks noGrp="1"/>
          </p:cNvSpPr>
          <p:nvPr>
            <p:ph type="title"/>
          </p:nvPr>
        </p:nvSpPr>
        <p:spPr>
          <a:xfrm>
            <a:off x="1369730" y="944743"/>
            <a:ext cx="9452539" cy="1077229"/>
          </a:xfrm>
        </p:spPr>
        <p:txBody>
          <a:bodyPr/>
          <a:lstStyle/>
          <a:p>
            <a:r>
              <a:rPr lang="es-ES" dirty="0"/>
              <a:t>Valores experimentales HPC-TRADICIONAL</a:t>
            </a:r>
          </a:p>
        </p:txBody>
      </p:sp>
      <p:graphicFrame>
        <p:nvGraphicFramePr>
          <p:cNvPr id="5" name="Gráfico 4">
            <a:extLst>
              <a:ext uri="{FF2B5EF4-FFF2-40B4-BE49-F238E27FC236}">
                <a16:creationId xmlns:a16="http://schemas.microsoft.com/office/drawing/2014/main" id="{BD84C825-BA74-8CF7-8DA2-00F42256F3BB}"/>
              </a:ext>
            </a:extLst>
          </p:cNvPr>
          <p:cNvGraphicFramePr/>
          <p:nvPr>
            <p:extLst>
              <p:ext uri="{D42A27DB-BD31-4B8C-83A1-F6EECF244321}">
                <p14:modId xmlns:p14="http://schemas.microsoft.com/office/powerpoint/2010/main" val="329259842"/>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contenido 2">
            <a:extLst>
              <a:ext uri="{FF2B5EF4-FFF2-40B4-BE49-F238E27FC236}">
                <a16:creationId xmlns:a16="http://schemas.microsoft.com/office/drawing/2014/main" id="{3E07CE78-28EE-F6E4-414B-3F865E64D0F1}"/>
              </a:ext>
            </a:extLst>
          </p:cNvPr>
          <p:cNvSpPr>
            <a:spLocks noGrp="1"/>
          </p:cNvSpPr>
          <p:nvPr>
            <p:ph idx="1"/>
          </p:nvPr>
        </p:nvSpPr>
        <p:spPr>
          <a:xfrm>
            <a:off x="2418364" y="1571892"/>
            <a:ext cx="1298441" cy="388477"/>
          </a:xfrm>
        </p:spPr>
        <p:txBody>
          <a:bodyPr>
            <a:normAutofit fontScale="92500" lnSpcReduction="10000"/>
          </a:bodyPr>
          <a:lstStyle/>
          <a:p>
            <a:pPr marL="0" indent="0">
              <a:buNone/>
            </a:pPr>
            <a:r>
              <a:rPr lang="es-ES" dirty="0"/>
              <a:t>1 NODO</a:t>
            </a:r>
          </a:p>
        </p:txBody>
      </p:sp>
      <p:sp>
        <p:nvSpPr>
          <p:cNvPr id="7" name="Subtítulo 2">
            <a:extLst>
              <a:ext uri="{FF2B5EF4-FFF2-40B4-BE49-F238E27FC236}">
                <a16:creationId xmlns:a16="http://schemas.microsoft.com/office/drawing/2014/main" id="{F79FF8E8-3857-B397-D03F-B8D3A2DEB39F}"/>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421895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C0E2490-28E1-0C82-3C75-725D07F977C3}"/>
              </a:ext>
            </a:extLst>
          </p:cNvPr>
          <p:cNvSpPr>
            <a:spLocks noGrp="1"/>
          </p:cNvSpPr>
          <p:nvPr>
            <p:ph type="title"/>
          </p:nvPr>
        </p:nvSpPr>
        <p:spPr>
          <a:xfrm>
            <a:off x="1369730" y="944743"/>
            <a:ext cx="9452539" cy="1077229"/>
          </a:xfrm>
        </p:spPr>
        <p:txBody>
          <a:bodyPr/>
          <a:lstStyle/>
          <a:p>
            <a:r>
              <a:rPr lang="es-ES" dirty="0"/>
              <a:t>Valores experimentales HPC-TRADICIONAL</a:t>
            </a:r>
          </a:p>
        </p:txBody>
      </p:sp>
      <p:graphicFrame>
        <p:nvGraphicFramePr>
          <p:cNvPr id="5" name="Gráfico 4">
            <a:extLst>
              <a:ext uri="{FF2B5EF4-FFF2-40B4-BE49-F238E27FC236}">
                <a16:creationId xmlns:a16="http://schemas.microsoft.com/office/drawing/2014/main" id="{BD84C825-BA74-8CF7-8DA2-00F42256F3BB}"/>
              </a:ext>
            </a:extLst>
          </p:cNvPr>
          <p:cNvGraphicFramePr/>
          <p:nvPr>
            <p:extLst>
              <p:ext uri="{D42A27DB-BD31-4B8C-83A1-F6EECF244321}">
                <p14:modId xmlns:p14="http://schemas.microsoft.com/office/powerpoint/2010/main" val="1846695093"/>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contenido 2">
            <a:extLst>
              <a:ext uri="{FF2B5EF4-FFF2-40B4-BE49-F238E27FC236}">
                <a16:creationId xmlns:a16="http://schemas.microsoft.com/office/drawing/2014/main" id="{3E07CE78-28EE-F6E4-414B-3F865E64D0F1}"/>
              </a:ext>
            </a:extLst>
          </p:cNvPr>
          <p:cNvSpPr>
            <a:spLocks noGrp="1"/>
          </p:cNvSpPr>
          <p:nvPr>
            <p:ph idx="1"/>
          </p:nvPr>
        </p:nvSpPr>
        <p:spPr>
          <a:xfrm>
            <a:off x="2418364" y="1571892"/>
            <a:ext cx="1298441" cy="388477"/>
          </a:xfrm>
        </p:spPr>
        <p:txBody>
          <a:bodyPr>
            <a:normAutofit fontScale="92500" lnSpcReduction="10000"/>
          </a:bodyPr>
          <a:lstStyle/>
          <a:p>
            <a:pPr marL="0" indent="0">
              <a:buNone/>
            </a:pPr>
            <a:r>
              <a:rPr lang="es-ES" dirty="0"/>
              <a:t>5 NODOS</a:t>
            </a:r>
          </a:p>
        </p:txBody>
      </p:sp>
      <p:sp>
        <p:nvSpPr>
          <p:cNvPr id="2" name="Subtítulo 2">
            <a:extLst>
              <a:ext uri="{FF2B5EF4-FFF2-40B4-BE49-F238E27FC236}">
                <a16:creationId xmlns:a16="http://schemas.microsoft.com/office/drawing/2014/main" id="{886C1C3A-723B-06F7-1C81-654CA772A751}"/>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351262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C0E2490-28E1-0C82-3C75-725D07F977C3}"/>
              </a:ext>
            </a:extLst>
          </p:cNvPr>
          <p:cNvSpPr>
            <a:spLocks noGrp="1"/>
          </p:cNvSpPr>
          <p:nvPr>
            <p:ph type="title"/>
          </p:nvPr>
        </p:nvSpPr>
        <p:spPr>
          <a:xfrm>
            <a:off x="1369730" y="944743"/>
            <a:ext cx="9452539" cy="1077229"/>
          </a:xfrm>
        </p:spPr>
        <p:txBody>
          <a:bodyPr/>
          <a:lstStyle/>
          <a:p>
            <a:r>
              <a:rPr lang="es-ES" dirty="0"/>
              <a:t>Valores experimentales HPC-TRADICIONAL</a:t>
            </a:r>
          </a:p>
        </p:txBody>
      </p:sp>
      <p:graphicFrame>
        <p:nvGraphicFramePr>
          <p:cNvPr id="5" name="Gráfico 4">
            <a:extLst>
              <a:ext uri="{FF2B5EF4-FFF2-40B4-BE49-F238E27FC236}">
                <a16:creationId xmlns:a16="http://schemas.microsoft.com/office/drawing/2014/main" id="{BD84C825-BA74-8CF7-8DA2-00F42256F3BB}"/>
              </a:ext>
            </a:extLst>
          </p:cNvPr>
          <p:cNvGraphicFramePr/>
          <p:nvPr>
            <p:extLst>
              <p:ext uri="{D42A27DB-BD31-4B8C-83A1-F6EECF244321}">
                <p14:modId xmlns:p14="http://schemas.microsoft.com/office/powerpoint/2010/main" val="1218646450"/>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contenido 2">
            <a:extLst>
              <a:ext uri="{FF2B5EF4-FFF2-40B4-BE49-F238E27FC236}">
                <a16:creationId xmlns:a16="http://schemas.microsoft.com/office/drawing/2014/main" id="{3E07CE78-28EE-F6E4-414B-3F865E64D0F1}"/>
              </a:ext>
            </a:extLst>
          </p:cNvPr>
          <p:cNvSpPr>
            <a:spLocks noGrp="1"/>
          </p:cNvSpPr>
          <p:nvPr>
            <p:ph idx="1"/>
          </p:nvPr>
        </p:nvSpPr>
        <p:spPr>
          <a:xfrm>
            <a:off x="2418364" y="1571892"/>
            <a:ext cx="1298441" cy="388477"/>
          </a:xfrm>
        </p:spPr>
        <p:txBody>
          <a:bodyPr>
            <a:normAutofit fontScale="85000" lnSpcReduction="10000"/>
          </a:bodyPr>
          <a:lstStyle/>
          <a:p>
            <a:pPr marL="0" indent="0">
              <a:buNone/>
            </a:pPr>
            <a:r>
              <a:rPr lang="es-ES" dirty="0"/>
              <a:t>10 NODOS</a:t>
            </a:r>
          </a:p>
        </p:txBody>
      </p:sp>
      <p:sp>
        <p:nvSpPr>
          <p:cNvPr id="2" name="Subtítulo 2">
            <a:extLst>
              <a:ext uri="{FF2B5EF4-FFF2-40B4-BE49-F238E27FC236}">
                <a16:creationId xmlns:a16="http://schemas.microsoft.com/office/drawing/2014/main" id="{447061C3-C607-35AA-82A1-FAF713859CD9}"/>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71377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DED9A-3C1E-0D0C-8E55-7E638F78E75A}"/>
              </a:ext>
            </a:extLst>
          </p:cNvPr>
          <p:cNvSpPr>
            <a:spLocks noGrp="1"/>
          </p:cNvSpPr>
          <p:nvPr>
            <p:ph type="title"/>
          </p:nvPr>
        </p:nvSpPr>
        <p:spPr/>
        <p:txBody>
          <a:bodyPr/>
          <a:lstStyle/>
          <a:p>
            <a:r>
              <a:rPr lang="es-ES" dirty="0"/>
              <a:t>¿Qué es un clúster?</a:t>
            </a:r>
          </a:p>
        </p:txBody>
      </p:sp>
      <p:sp>
        <p:nvSpPr>
          <p:cNvPr id="3" name="Marcador de contenido 2">
            <a:extLst>
              <a:ext uri="{FF2B5EF4-FFF2-40B4-BE49-F238E27FC236}">
                <a16:creationId xmlns:a16="http://schemas.microsoft.com/office/drawing/2014/main" id="{AA7CCA1B-BDF2-BFBD-237C-1942938F7D69}"/>
              </a:ext>
            </a:extLst>
          </p:cNvPr>
          <p:cNvSpPr>
            <a:spLocks noGrp="1"/>
          </p:cNvSpPr>
          <p:nvPr>
            <p:ph idx="1"/>
          </p:nvPr>
        </p:nvSpPr>
        <p:spPr>
          <a:xfrm>
            <a:off x="6920495" y="1839236"/>
            <a:ext cx="3836510" cy="3969506"/>
          </a:xfrm>
        </p:spPr>
        <p:txBody>
          <a:bodyPr/>
          <a:lstStyle/>
          <a:p>
            <a:pPr marL="0" indent="0">
              <a:buNone/>
            </a:pPr>
            <a:r>
              <a:rPr lang="es-ES" dirty="0"/>
              <a:t>Dentro del campo de la computación, el clúster es una estructura compuesta por varios nodos computacionales unidos entre sí mediante una red local, con el objetivo de unificar los componentes operacionales como: el procesador, memoria principal, disco duro, etc., para el trabajo de paralelismo.</a:t>
            </a:r>
          </a:p>
        </p:txBody>
      </p:sp>
      <p:pic>
        <p:nvPicPr>
          <p:cNvPr id="5" name="Imagen 4">
            <a:extLst>
              <a:ext uri="{FF2B5EF4-FFF2-40B4-BE49-F238E27FC236}">
                <a16:creationId xmlns:a16="http://schemas.microsoft.com/office/drawing/2014/main" id="{30955E25-261A-0395-8138-0498EB83C564}"/>
              </a:ext>
            </a:extLst>
          </p:cNvPr>
          <p:cNvPicPr>
            <a:picLocks noChangeAspect="1"/>
          </p:cNvPicPr>
          <p:nvPr/>
        </p:nvPicPr>
        <p:blipFill>
          <a:blip r:embed="rId2"/>
          <a:stretch>
            <a:fillRect/>
          </a:stretch>
        </p:blipFill>
        <p:spPr>
          <a:xfrm>
            <a:off x="2151141" y="2036567"/>
            <a:ext cx="3479435" cy="3479435"/>
          </a:xfrm>
          <a:prstGeom prst="rect">
            <a:avLst/>
          </a:prstGeom>
          <a:ln>
            <a:noFill/>
          </a:ln>
          <a:effectLst>
            <a:softEdge rad="112500"/>
          </a:effectLst>
        </p:spPr>
      </p:pic>
      <p:sp>
        <p:nvSpPr>
          <p:cNvPr id="8" name="Subtítulo 2">
            <a:extLst>
              <a:ext uri="{FF2B5EF4-FFF2-40B4-BE49-F238E27FC236}">
                <a16:creationId xmlns:a16="http://schemas.microsoft.com/office/drawing/2014/main" id="{DE46AE00-946F-B4BA-5F05-E4D74AF92A6C}"/>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93176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CADA9BC-08C5-A37F-4A50-11D42C8E82F4}"/>
              </a:ext>
            </a:extLst>
          </p:cNvPr>
          <p:cNvSpPr>
            <a:spLocks noGrp="1"/>
          </p:cNvSpPr>
          <p:nvPr>
            <p:ph type="title"/>
          </p:nvPr>
        </p:nvSpPr>
        <p:spPr>
          <a:xfrm>
            <a:off x="1369730" y="944743"/>
            <a:ext cx="9452539" cy="1077229"/>
          </a:xfrm>
        </p:spPr>
        <p:txBody>
          <a:bodyPr>
            <a:normAutofit/>
          </a:bodyPr>
          <a:lstStyle/>
          <a:p>
            <a:pPr algn="ctr"/>
            <a:r>
              <a:rPr lang="es-ES" dirty="0"/>
              <a:t>Valores experimentales HPC-TRADICIONAL </a:t>
            </a:r>
            <a:br>
              <a:rPr lang="es-ES" dirty="0"/>
            </a:br>
            <a:r>
              <a:rPr lang="es-ES" dirty="0"/>
              <a:t>131,072=2^17</a:t>
            </a:r>
          </a:p>
        </p:txBody>
      </p:sp>
      <p:graphicFrame>
        <p:nvGraphicFramePr>
          <p:cNvPr id="7" name="Gráfico 6">
            <a:extLst>
              <a:ext uri="{FF2B5EF4-FFF2-40B4-BE49-F238E27FC236}">
                <a16:creationId xmlns:a16="http://schemas.microsoft.com/office/drawing/2014/main" id="{930F0BD0-4E02-80DB-61F7-B02D74CD11F3}"/>
              </a:ext>
            </a:extLst>
          </p:cNvPr>
          <p:cNvGraphicFramePr/>
          <p:nvPr>
            <p:extLst>
              <p:ext uri="{D42A27DB-BD31-4B8C-83A1-F6EECF244321}">
                <p14:modId xmlns:p14="http://schemas.microsoft.com/office/powerpoint/2010/main" val="2101714089"/>
              </p:ext>
            </p:extLst>
          </p:nvPr>
        </p:nvGraphicFramePr>
        <p:xfrm>
          <a:off x="2595915" y="1960369"/>
          <a:ext cx="7000167" cy="4566442"/>
        </p:xfrm>
        <a:graphic>
          <a:graphicData uri="http://schemas.openxmlformats.org/drawingml/2006/chart">
            <c:chart xmlns:c="http://schemas.openxmlformats.org/drawingml/2006/chart" xmlns:r="http://schemas.openxmlformats.org/officeDocument/2006/relationships" r:id="rId2"/>
          </a:graphicData>
        </a:graphic>
      </p:graphicFrame>
      <p:sp>
        <p:nvSpPr>
          <p:cNvPr id="2" name="Subtítulo 2">
            <a:extLst>
              <a:ext uri="{FF2B5EF4-FFF2-40B4-BE49-F238E27FC236}">
                <a16:creationId xmlns:a16="http://schemas.microsoft.com/office/drawing/2014/main" id="{AA963C5B-FADA-6449-61E7-DE93C52DD7E1}"/>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171885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DEBB036-461A-9FB5-0EE6-8932191AA864}"/>
              </a:ext>
            </a:extLst>
          </p:cNvPr>
          <p:cNvPicPr>
            <a:picLocks noGrp="1" noChangeAspect="1"/>
          </p:cNvPicPr>
          <p:nvPr>
            <p:ph idx="1"/>
          </p:nvPr>
        </p:nvPicPr>
        <p:blipFill>
          <a:blip r:embed="rId2"/>
          <a:stretch>
            <a:fillRect/>
          </a:stretch>
        </p:blipFill>
        <p:spPr>
          <a:xfrm>
            <a:off x="3136900" y="1829000"/>
            <a:ext cx="5918200" cy="4438650"/>
          </a:xfrm>
          <a:prstGeom prst="rect">
            <a:avLst/>
          </a:prstGeom>
          <a:ln w="228600" cap="sq" cmpd="thickThin">
            <a:solidFill>
              <a:srgbClr val="000000"/>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FCE9BE60-08CE-977D-AC4C-4AA3F8867C54}"/>
              </a:ext>
            </a:extLst>
          </p:cNvPr>
          <p:cNvSpPr txBox="1"/>
          <p:nvPr/>
        </p:nvSpPr>
        <p:spPr>
          <a:xfrm>
            <a:off x="3136900" y="749300"/>
            <a:ext cx="5936049" cy="584775"/>
          </a:xfrm>
          <a:prstGeom prst="rect">
            <a:avLst/>
          </a:prstGeom>
          <a:noFill/>
        </p:spPr>
        <p:txBody>
          <a:bodyPr wrap="none" rtlCol="0">
            <a:spAutoFit/>
          </a:bodyPr>
          <a:lstStyle/>
          <a:p>
            <a:r>
              <a:rPr lang="es-E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GRACIAS POR SU ATENCIÓN</a:t>
            </a:r>
          </a:p>
        </p:txBody>
      </p:sp>
    </p:spTree>
    <p:extLst>
      <p:ext uri="{BB962C8B-B14F-4D97-AF65-F5344CB8AC3E}">
        <p14:creationId xmlns:p14="http://schemas.microsoft.com/office/powerpoint/2010/main" val="143179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20643-BE95-1A4F-7421-51DDFF834767}"/>
              </a:ext>
            </a:extLst>
          </p:cNvPr>
          <p:cNvSpPr>
            <a:spLocks noGrp="1"/>
          </p:cNvSpPr>
          <p:nvPr>
            <p:ph type="title"/>
          </p:nvPr>
        </p:nvSpPr>
        <p:spPr/>
        <p:txBody>
          <a:bodyPr/>
          <a:lstStyle/>
          <a:p>
            <a:r>
              <a:rPr lang="es-ES" dirty="0"/>
              <a:t>Todo bien, pero … ¿Qué es el paralelismo?</a:t>
            </a:r>
          </a:p>
        </p:txBody>
      </p:sp>
      <p:sp>
        <p:nvSpPr>
          <p:cNvPr id="3" name="Marcador de contenido 2">
            <a:extLst>
              <a:ext uri="{FF2B5EF4-FFF2-40B4-BE49-F238E27FC236}">
                <a16:creationId xmlns:a16="http://schemas.microsoft.com/office/drawing/2014/main" id="{734AA8C1-58C5-09FD-5D28-1EEF096CF1A8}"/>
              </a:ext>
            </a:extLst>
          </p:cNvPr>
          <p:cNvSpPr>
            <a:spLocks noGrp="1"/>
          </p:cNvSpPr>
          <p:nvPr>
            <p:ph idx="1"/>
          </p:nvPr>
        </p:nvSpPr>
        <p:spPr>
          <a:xfrm>
            <a:off x="6457513" y="1979753"/>
            <a:ext cx="4311356" cy="3997828"/>
          </a:xfrm>
        </p:spPr>
        <p:txBody>
          <a:bodyPr/>
          <a:lstStyle/>
          <a:p>
            <a:pPr marL="0" indent="0">
              <a:buNone/>
            </a:pPr>
            <a:r>
              <a:rPr lang="es-ES" dirty="0"/>
              <a:t>El paralelismo es la aplicación de varios CPU (procesamiento) a resolver un problema único. De tal manera que si con una sola computadora, una tarea se completa en 5 horas; con 5 de ellas, puede completarse la misma tarea en una hora.</a:t>
            </a:r>
          </a:p>
        </p:txBody>
      </p:sp>
      <p:pic>
        <p:nvPicPr>
          <p:cNvPr id="5" name="Imagen 4">
            <a:extLst>
              <a:ext uri="{FF2B5EF4-FFF2-40B4-BE49-F238E27FC236}">
                <a16:creationId xmlns:a16="http://schemas.microsoft.com/office/drawing/2014/main" id="{660CB3AC-D8AD-ABE8-B047-5D7B1DD11923}"/>
              </a:ext>
            </a:extLst>
          </p:cNvPr>
          <p:cNvPicPr>
            <a:picLocks noChangeAspect="1"/>
          </p:cNvPicPr>
          <p:nvPr/>
        </p:nvPicPr>
        <p:blipFill>
          <a:blip r:embed="rId2"/>
          <a:stretch>
            <a:fillRect/>
          </a:stretch>
        </p:blipFill>
        <p:spPr>
          <a:xfrm>
            <a:off x="1322263" y="2838039"/>
            <a:ext cx="4625722" cy="2312861"/>
          </a:xfrm>
          <a:prstGeom prst="rect">
            <a:avLst/>
          </a:prstGeom>
          <a:ln>
            <a:noFill/>
          </a:ln>
          <a:effectLst>
            <a:softEdge rad="112500"/>
          </a:effectLst>
        </p:spPr>
      </p:pic>
      <p:sp>
        <p:nvSpPr>
          <p:cNvPr id="6" name="Subtítulo 2">
            <a:extLst>
              <a:ext uri="{FF2B5EF4-FFF2-40B4-BE49-F238E27FC236}">
                <a16:creationId xmlns:a16="http://schemas.microsoft.com/office/drawing/2014/main" id="{292D1C95-DCDE-1208-598A-8D8B5C054B16}"/>
              </a:ext>
            </a:extLst>
          </p:cNvPr>
          <p:cNvSpPr txBox="1">
            <a:spLocks/>
          </p:cNvSpPr>
          <p:nvPr/>
        </p:nvSpPr>
        <p:spPr>
          <a:xfrm>
            <a:off x="110694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259561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D024F-23FA-6C8B-952E-EF353E9E6D4E}"/>
              </a:ext>
            </a:extLst>
          </p:cNvPr>
          <p:cNvSpPr>
            <a:spLocks noGrp="1"/>
          </p:cNvSpPr>
          <p:nvPr>
            <p:ph type="title"/>
          </p:nvPr>
        </p:nvSpPr>
        <p:spPr/>
        <p:txBody>
          <a:bodyPr/>
          <a:lstStyle/>
          <a:p>
            <a:r>
              <a:rPr lang="es-ES" dirty="0"/>
              <a:t>Características</a:t>
            </a:r>
          </a:p>
        </p:txBody>
      </p:sp>
      <p:sp>
        <p:nvSpPr>
          <p:cNvPr id="4" name="CuadroTexto 3">
            <a:extLst>
              <a:ext uri="{FF2B5EF4-FFF2-40B4-BE49-F238E27FC236}">
                <a16:creationId xmlns:a16="http://schemas.microsoft.com/office/drawing/2014/main" id="{2EB9EDF8-4E63-3EC4-2F0B-399491856260}"/>
              </a:ext>
            </a:extLst>
          </p:cNvPr>
          <p:cNvSpPr txBox="1"/>
          <p:nvPr/>
        </p:nvSpPr>
        <p:spPr>
          <a:xfrm>
            <a:off x="1914763" y="2712115"/>
            <a:ext cx="2335896" cy="400110"/>
          </a:xfrm>
          <a:prstGeom prst="rect">
            <a:avLst/>
          </a:prstGeom>
          <a:noFill/>
        </p:spPr>
        <p:txBody>
          <a:bodyPr wrap="none" rtlCol="0">
            <a:spAutoFit/>
          </a:bodyPr>
          <a:lstStyle/>
          <a:p>
            <a:r>
              <a:rPr lang="es-ES" sz="2000" dirty="0"/>
              <a:t>Nodos de cómputo</a:t>
            </a:r>
          </a:p>
        </p:txBody>
      </p:sp>
      <p:sp>
        <p:nvSpPr>
          <p:cNvPr id="5" name="CuadroTexto 4">
            <a:extLst>
              <a:ext uri="{FF2B5EF4-FFF2-40B4-BE49-F238E27FC236}">
                <a16:creationId xmlns:a16="http://schemas.microsoft.com/office/drawing/2014/main" id="{0C2233BC-4E4C-1470-9148-4000385BAEE4}"/>
              </a:ext>
            </a:extLst>
          </p:cNvPr>
          <p:cNvSpPr txBox="1"/>
          <p:nvPr/>
        </p:nvSpPr>
        <p:spPr>
          <a:xfrm>
            <a:off x="4126980" y="1744702"/>
            <a:ext cx="2520242" cy="400110"/>
          </a:xfrm>
          <a:prstGeom prst="rect">
            <a:avLst/>
          </a:prstGeom>
          <a:noFill/>
        </p:spPr>
        <p:txBody>
          <a:bodyPr wrap="none" rtlCol="0">
            <a:spAutoFit/>
          </a:bodyPr>
          <a:lstStyle/>
          <a:p>
            <a:r>
              <a:rPr lang="es-ES" sz="2000" dirty="0"/>
              <a:t>Interconexión de red</a:t>
            </a:r>
          </a:p>
        </p:txBody>
      </p:sp>
      <p:sp>
        <p:nvSpPr>
          <p:cNvPr id="6" name="CuadroTexto 5">
            <a:extLst>
              <a:ext uri="{FF2B5EF4-FFF2-40B4-BE49-F238E27FC236}">
                <a16:creationId xmlns:a16="http://schemas.microsoft.com/office/drawing/2014/main" id="{F53B0B58-C3B1-65B4-17E0-1A4B442B3BE0}"/>
              </a:ext>
            </a:extLst>
          </p:cNvPr>
          <p:cNvSpPr txBox="1"/>
          <p:nvPr/>
        </p:nvSpPr>
        <p:spPr>
          <a:xfrm>
            <a:off x="7271760" y="2170966"/>
            <a:ext cx="2364750" cy="400110"/>
          </a:xfrm>
          <a:prstGeom prst="rect">
            <a:avLst/>
          </a:prstGeom>
          <a:noFill/>
        </p:spPr>
        <p:txBody>
          <a:bodyPr wrap="none" rtlCol="0">
            <a:spAutoFit/>
          </a:bodyPr>
          <a:lstStyle/>
          <a:p>
            <a:r>
              <a:rPr lang="es-ES" sz="2000" dirty="0"/>
              <a:t>Sistema de gestión</a:t>
            </a:r>
          </a:p>
        </p:txBody>
      </p:sp>
      <p:sp>
        <p:nvSpPr>
          <p:cNvPr id="7" name="CuadroTexto 6">
            <a:extLst>
              <a:ext uri="{FF2B5EF4-FFF2-40B4-BE49-F238E27FC236}">
                <a16:creationId xmlns:a16="http://schemas.microsoft.com/office/drawing/2014/main" id="{8F6AB0E4-B72A-3880-51FE-8BB092A4DC3D}"/>
              </a:ext>
            </a:extLst>
          </p:cNvPr>
          <p:cNvSpPr txBox="1"/>
          <p:nvPr/>
        </p:nvSpPr>
        <p:spPr>
          <a:xfrm>
            <a:off x="8178419" y="3181099"/>
            <a:ext cx="2735044" cy="400110"/>
          </a:xfrm>
          <a:prstGeom prst="rect">
            <a:avLst/>
          </a:prstGeom>
          <a:noFill/>
        </p:spPr>
        <p:txBody>
          <a:bodyPr wrap="none" rtlCol="0">
            <a:spAutoFit/>
          </a:bodyPr>
          <a:lstStyle/>
          <a:p>
            <a:r>
              <a:rPr lang="es-ES" sz="2000" dirty="0"/>
              <a:t>Recursos compartidos</a:t>
            </a:r>
          </a:p>
        </p:txBody>
      </p:sp>
      <p:sp>
        <p:nvSpPr>
          <p:cNvPr id="8" name="CuadroTexto 7">
            <a:extLst>
              <a:ext uri="{FF2B5EF4-FFF2-40B4-BE49-F238E27FC236}">
                <a16:creationId xmlns:a16="http://schemas.microsoft.com/office/drawing/2014/main" id="{44CD3775-09AC-A8B6-20E5-81D884025B41}"/>
              </a:ext>
            </a:extLst>
          </p:cNvPr>
          <p:cNvSpPr txBox="1"/>
          <p:nvPr/>
        </p:nvSpPr>
        <p:spPr>
          <a:xfrm>
            <a:off x="7837186" y="4436142"/>
            <a:ext cx="2255746" cy="400110"/>
          </a:xfrm>
          <a:prstGeom prst="rect">
            <a:avLst/>
          </a:prstGeom>
          <a:noFill/>
        </p:spPr>
        <p:txBody>
          <a:bodyPr wrap="none" rtlCol="0">
            <a:spAutoFit/>
          </a:bodyPr>
          <a:lstStyle/>
          <a:p>
            <a:r>
              <a:rPr lang="es-ES" sz="2000" dirty="0"/>
              <a:t>Alta disponibilidad</a:t>
            </a:r>
          </a:p>
        </p:txBody>
      </p:sp>
      <p:sp>
        <p:nvSpPr>
          <p:cNvPr id="9" name="CuadroTexto 8">
            <a:extLst>
              <a:ext uri="{FF2B5EF4-FFF2-40B4-BE49-F238E27FC236}">
                <a16:creationId xmlns:a16="http://schemas.microsoft.com/office/drawing/2014/main" id="{E13EE178-10BF-82DE-5021-66A34CA91C8D}"/>
              </a:ext>
            </a:extLst>
          </p:cNvPr>
          <p:cNvSpPr txBox="1"/>
          <p:nvPr/>
        </p:nvSpPr>
        <p:spPr>
          <a:xfrm>
            <a:off x="6224037" y="5584910"/>
            <a:ext cx="2310248" cy="400110"/>
          </a:xfrm>
          <a:prstGeom prst="rect">
            <a:avLst/>
          </a:prstGeom>
          <a:noFill/>
        </p:spPr>
        <p:txBody>
          <a:bodyPr wrap="none" rtlCol="0">
            <a:spAutoFit/>
          </a:bodyPr>
          <a:lstStyle/>
          <a:p>
            <a:r>
              <a:rPr lang="es-ES" sz="2000" dirty="0"/>
              <a:t>Equilibrio de carga</a:t>
            </a:r>
          </a:p>
        </p:txBody>
      </p:sp>
      <p:sp>
        <p:nvSpPr>
          <p:cNvPr id="10" name="CuadroTexto 9">
            <a:extLst>
              <a:ext uri="{FF2B5EF4-FFF2-40B4-BE49-F238E27FC236}">
                <a16:creationId xmlns:a16="http://schemas.microsoft.com/office/drawing/2014/main" id="{F1FC17BA-D54F-EC37-68D0-86609FA90298}"/>
              </a:ext>
            </a:extLst>
          </p:cNvPr>
          <p:cNvSpPr txBox="1"/>
          <p:nvPr/>
        </p:nvSpPr>
        <p:spPr>
          <a:xfrm>
            <a:off x="3938341" y="5236839"/>
            <a:ext cx="1699504" cy="400110"/>
          </a:xfrm>
          <a:prstGeom prst="rect">
            <a:avLst/>
          </a:prstGeom>
          <a:noFill/>
        </p:spPr>
        <p:txBody>
          <a:bodyPr wrap="none" rtlCol="0">
            <a:spAutoFit/>
          </a:bodyPr>
          <a:lstStyle/>
          <a:p>
            <a:r>
              <a:rPr lang="es-ES" sz="2000" dirty="0"/>
              <a:t>Escalabilidad</a:t>
            </a:r>
          </a:p>
        </p:txBody>
      </p:sp>
      <p:sp>
        <p:nvSpPr>
          <p:cNvPr id="11" name="CuadroTexto 10">
            <a:extLst>
              <a:ext uri="{FF2B5EF4-FFF2-40B4-BE49-F238E27FC236}">
                <a16:creationId xmlns:a16="http://schemas.microsoft.com/office/drawing/2014/main" id="{C54AF6C8-D2A6-90BB-899A-860ABE36243F}"/>
              </a:ext>
            </a:extLst>
          </p:cNvPr>
          <p:cNvSpPr txBox="1"/>
          <p:nvPr/>
        </p:nvSpPr>
        <p:spPr>
          <a:xfrm>
            <a:off x="1472333" y="4066810"/>
            <a:ext cx="3321743" cy="400110"/>
          </a:xfrm>
          <a:prstGeom prst="rect">
            <a:avLst/>
          </a:prstGeom>
          <a:noFill/>
        </p:spPr>
        <p:txBody>
          <a:bodyPr wrap="none" rtlCol="0">
            <a:spAutoFit/>
          </a:bodyPr>
          <a:lstStyle/>
          <a:p>
            <a:r>
              <a:rPr lang="es-ES" sz="2000" dirty="0"/>
              <a:t>Administración centralizada</a:t>
            </a:r>
          </a:p>
        </p:txBody>
      </p:sp>
      <p:sp>
        <p:nvSpPr>
          <p:cNvPr id="12" name="Estrella: 8 puntas 11">
            <a:extLst>
              <a:ext uri="{FF2B5EF4-FFF2-40B4-BE49-F238E27FC236}">
                <a16:creationId xmlns:a16="http://schemas.microsoft.com/office/drawing/2014/main" id="{B0AA1527-569C-4755-55D8-599B95436C4A}"/>
              </a:ext>
            </a:extLst>
          </p:cNvPr>
          <p:cNvSpPr/>
          <p:nvPr/>
        </p:nvSpPr>
        <p:spPr>
          <a:xfrm>
            <a:off x="5185772" y="2823530"/>
            <a:ext cx="2520242" cy="2193230"/>
          </a:xfrm>
          <a:prstGeom prst="star8">
            <a:avLst>
              <a:gd name="adj" fmla="val 427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600" b="1" dirty="0">
                <a:solidFill>
                  <a:srgbClr val="002060"/>
                </a:solidFill>
                <a:effectLst>
                  <a:outerShdw blurRad="38100" dist="38100" dir="2700000" algn="tl">
                    <a:srgbClr val="000000">
                      <a:alpha val="43137"/>
                    </a:srgbClr>
                  </a:outerShdw>
                </a:effectLst>
              </a:rPr>
              <a:t>8</a:t>
            </a:r>
          </a:p>
        </p:txBody>
      </p:sp>
      <p:sp>
        <p:nvSpPr>
          <p:cNvPr id="13" name="Subtítulo 2">
            <a:extLst>
              <a:ext uri="{FF2B5EF4-FFF2-40B4-BE49-F238E27FC236}">
                <a16:creationId xmlns:a16="http://schemas.microsoft.com/office/drawing/2014/main" id="{31CCB438-3133-FFC4-7605-1E8A6A217177}"/>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374559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31E3F-DCA2-443B-2BB2-60BFE0FBE8AE}"/>
              </a:ext>
            </a:extLst>
          </p:cNvPr>
          <p:cNvSpPr>
            <a:spLocks noGrp="1"/>
          </p:cNvSpPr>
          <p:nvPr>
            <p:ph type="title"/>
          </p:nvPr>
        </p:nvSpPr>
        <p:spPr/>
        <p:txBody>
          <a:bodyPr/>
          <a:lstStyle/>
          <a:p>
            <a:r>
              <a:rPr lang="es-ES" dirty="0"/>
              <a:t>Clasificación </a:t>
            </a:r>
          </a:p>
        </p:txBody>
      </p:sp>
      <p:sp>
        <p:nvSpPr>
          <p:cNvPr id="3" name="Marcador de contenido 2">
            <a:extLst>
              <a:ext uri="{FF2B5EF4-FFF2-40B4-BE49-F238E27FC236}">
                <a16:creationId xmlns:a16="http://schemas.microsoft.com/office/drawing/2014/main" id="{3A228C61-95A5-5D94-291D-4E2E3FA8BFBF}"/>
              </a:ext>
            </a:extLst>
          </p:cNvPr>
          <p:cNvSpPr>
            <a:spLocks noGrp="1"/>
          </p:cNvSpPr>
          <p:nvPr>
            <p:ph idx="1"/>
          </p:nvPr>
        </p:nvSpPr>
        <p:spPr>
          <a:xfrm>
            <a:off x="2463800" y="1485900"/>
            <a:ext cx="8813800" cy="4564044"/>
          </a:xfrm>
        </p:spPr>
        <p:txBody>
          <a:bodyPr/>
          <a:lstStyle/>
          <a:p>
            <a:pPr algn="l"/>
            <a:endParaRPr lang="es-ES" sz="2400" b="0" i="0" u="none" strike="noStrike" baseline="0" dirty="0">
              <a:latin typeface="Rockwell" panose="02060603020205020403" pitchFamily="18" charset="0"/>
            </a:endParaRPr>
          </a:p>
          <a:p>
            <a:r>
              <a:rPr lang="es-ES" sz="2400" b="1" i="0" u="none" strike="noStrike" baseline="0" dirty="0">
                <a:latin typeface="Rockwell" panose="02060603020205020403" pitchFamily="18" charset="0"/>
              </a:rPr>
              <a:t>HPCC</a:t>
            </a:r>
            <a:r>
              <a:rPr lang="es-ES" sz="2400" b="0" i="0" u="none" strike="noStrike" baseline="0" dirty="0">
                <a:latin typeface="Rockwell" panose="02060603020205020403" pitchFamily="18" charset="0"/>
              </a:rPr>
              <a:t> (</a:t>
            </a:r>
            <a:r>
              <a:rPr lang="es-ES" sz="2400" b="0" i="1" u="none" strike="noStrike" baseline="0" dirty="0">
                <a:latin typeface="Rockwell" panose="02060603020205020403" pitchFamily="18" charset="0"/>
              </a:rPr>
              <a:t>High Performance Computing </a:t>
            </a:r>
            <a:r>
              <a:rPr lang="es-ES" sz="2400" b="0" i="1" u="none" strike="noStrike" baseline="0" dirty="0" err="1">
                <a:latin typeface="Rockwell" panose="02060603020205020403" pitchFamily="18" charset="0"/>
              </a:rPr>
              <a:t>Clusters</a:t>
            </a:r>
            <a:r>
              <a:rPr lang="es-ES" sz="2400" b="0" i="1" u="none" strike="noStrike" baseline="0" dirty="0">
                <a:latin typeface="Rockwell" panose="02060603020205020403" pitchFamily="18" charset="0"/>
              </a:rPr>
              <a:t>: </a:t>
            </a:r>
            <a:r>
              <a:rPr lang="es-ES" sz="2400" b="0" i="0" u="none" strike="noStrike" baseline="0" dirty="0">
                <a:latin typeface="Rockwell" panose="02060603020205020403" pitchFamily="18" charset="0"/>
              </a:rPr>
              <a:t>clústeres de alto rendimiento).</a:t>
            </a:r>
          </a:p>
          <a:p>
            <a:r>
              <a:rPr lang="es-ES" sz="2400" b="0" i="0" u="none" strike="noStrike" baseline="0" dirty="0">
                <a:latin typeface="Rockwell" panose="02060603020205020403" pitchFamily="18" charset="0"/>
              </a:rPr>
              <a:t>HA o </a:t>
            </a:r>
            <a:r>
              <a:rPr lang="es-ES" sz="2400" b="1" i="0" u="none" strike="noStrike" baseline="0" dirty="0">
                <a:latin typeface="Rockwell" panose="02060603020205020403" pitchFamily="18" charset="0"/>
              </a:rPr>
              <a:t>HACC</a:t>
            </a:r>
            <a:r>
              <a:rPr lang="es-ES" sz="2400" b="0" i="0" u="none" strike="noStrike" baseline="0" dirty="0">
                <a:latin typeface="Rockwell" panose="02060603020205020403" pitchFamily="18" charset="0"/>
              </a:rPr>
              <a:t> (</a:t>
            </a:r>
            <a:r>
              <a:rPr lang="es-ES" sz="2400" b="0" i="1" u="none" strike="noStrike" baseline="0" dirty="0">
                <a:latin typeface="Rockwell" panose="02060603020205020403" pitchFamily="18" charset="0"/>
              </a:rPr>
              <a:t>High </a:t>
            </a:r>
            <a:r>
              <a:rPr lang="es-ES" sz="2400" b="0" i="1" u="none" strike="noStrike" baseline="0" dirty="0" err="1">
                <a:latin typeface="Rockwell" panose="02060603020205020403" pitchFamily="18" charset="0"/>
              </a:rPr>
              <a:t>AvailabilityComputing</a:t>
            </a:r>
            <a:r>
              <a:rPr lang="es-ES" sz="2400" b="0" i="1" u="none" strike="noStrike" baseline="0" dirty="0">
                <a:latin typeface="Rockwell" panose="02060603020205020403" pitchFamily="18" charset="0"/>
              </a:rPr>
              <a:t> </a:t>
            </a:r>
            <a:r>
              <a:rPr lang="es-ES" sz="2400" b="0" i="1" u="none" strike="noStrike" baseline="0" dirty="0" err="1">
                <a:latin typeface="Rockwell" panose="02060603020205020403" pitchFamily="18" charset="0"/>
              </a:rPr>
              <a:t>Clusters</a:t>
            </a:r>
            <a:r>
              <a:rPr lang="es-ES" sz="2400" b="0" i="1" u="none" strike="noStrike" baseline="0" dirty="0">
                <a:latin typeface="Rockwell" panose="02060603020205020403" pitchFamily="18" charset="0"/>
              </a:rPr>
              <a:t>: </a:t>
            </a:r>
            <a:r>
              <a:rPr lang="es-ES" sz="2400" b="0" i="0" u="none" strike="noStrike" baseline="0" dirty="0">
                <a:latin typeface="Rockwell" panose="02060603020205020403" pitchFamily="18" charset="0"/>
              </a:rPr>
              <a:t>clústeres de alta disponibilidad).</a:t>
            </a:r>
          </a:p>
          <a:p>
            <a:r>
              <a:rPr lang="es-ES" sz="2400" b="0" i="0" u="none" strike="noStrike" baseline="0" dirty="0">
                <a:latin typeface="Rockwell" panose="02060603020205020403" pitchFamily="18" charset="0"/>
              </a:rPr>
              <a:t>HT o </a:t>
            </a:r>
            <a:r>
              <a:rPr lang="es-ES" sz="2400" b="1" i="0" u="none" strike="noStrike" baseline="0" dirty="0">
                <a:latin typeface="Rockwell" panose="02060603020205020403" pitchFamily="18" charset="0"/>
              </a:rPr>
              <a:t>HTCC</a:t>
            </a:r>
            <a:r>
              <a:rPr lang="es-ES" sz="2400" b="0" i="0" u="none" strike="noStrike" baseline="0" dirty="0">
                <a:latin typeface="Rockwell" panose="02060603020205020403" pitchFamily="18" charset="0"/>
              </a:rPr>
              <a:t> (</a:t>
            </a:r>
            <a:r>
              <a:rPr lang="es-ES" sz="2400" b="0" i="1" u="none" strike="noStrike" baseline="0" dirty="0">
                <a:latin typeface="Rockwell" panose="02060603020205020403" pitchFamily="18" charset="0"/>
              </a:rPr>
              <a:t>High </a:t>
            </a:r>
            <a:r>
              <a:rPr lang="es-ES" sz="2400" b="0" i="1" u="none" strike="noStrike" baseline="0" dirty="0" err="1">
                <a:latin typeface="Rockwell" panose="02060603020205020403" pitchFamily="18" charset="0"/>
              </a:rPr>
              <a:t>ThroughputComputing</a:t>
            </a:r>
            <a:r>
              <a:rPr lang="es-ES" sz="2400" b="0" i="1" u="none" strike="noStrike" baseline="0" dirty="0">
                <a:latin typeface="Rockwell" panose="02060603020205020403" pitchFamily="18" charset="0"/>
              </a:rPr>
              <a:t> </a:t>
            </a:r>
            <a:r>
              <a:rPr lang="es-ES" sz="2400" b="0" i="1" u="none" strike="noStrike" baseline="0" dirty="0" err="1">
                <a:latin typeface="Rockwell" panose="02060603020205020403" pitchFamily="18" charset="0"/>
              </a:rPr>
              <a:t>Clusters</a:t>
            </a:r>
            <a:r>
              <a:rPr lang="es-ES" sz="2400" b="0" i="1" u="none" strike="noStrike" baseline="0" dirty="0">
                <a:latin typeface="Rockwell" panose="02060603020205020403" pitchFamily="18" charset="0"/>
              </a:rPr>
              <a:t>: </a:t>
            </a:r>
            <a:r>
              <a:rPr lang="es-ES" sz="2400" b="0" i="0" u="none" strike="noStrike" baseline="0" dirty="0">
                <a:latin typeface="Rockwell" panose="02060603020205020403" pitchFamily="18" charset="0"/>
              </a:rPr>
              <a:t>clústeres de alta eficiencia).</a:t>
            </a:r>
          </a:p>
          <a:p>
            <a:endParaRPr lang="es-ES" dirty="0"/>
          </a:p>
        </p:txBody>
      </p:sp>
      <p:sp>
        <p:nvSpPr>
          <p:cNvPr id="4" name="Subtítulo 2">
            <a:extLst>
              <a:ext uri="{FF2B5EF4-FFF2-40B4-BE49-F238E27FC236}">
                <a16:creationId xmlns:a16="http://schemas.microsoft.com/office/drawing/2014/main" id="{CC4A6CC2-759B-50B4-73AC-4D7DA9F747D8}"/>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24338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16B1C-6919-AD69-36AC-87DDFA2CFC31}"/>
              </a:ext>
            </a:extLst>
          </p:cNvPr>
          <p:cNvSpPr>
            <a:spLocks noGrp="1"/>
          </p:cNvSpPr>
          <p:nvPr>
            <p:ph type="title"/>
          </p:nvPr>
        </p:nvSpPr>
        <p:spPr/>
        <p:txBody>
          <a:bodyPr/>
          <a:lstStyle/>
          <a:p>
            <a:r>
              <a:rPr lang="es-ES" dirty="0"/>
              <a:t>Componentes de un clúster</a:t>
            </a:r>
          </a:p>
        </p:txBody>
      </p:sp>
      <p:sp>
        <p:nvSpPr>
          <p:cNvPr id="14" name="CuadroTexto 13">
            <a:extLst>
              <a:ext uri="{FF2B5EF4-FFF2-40B4-BE49-F238E27FC236}">
                <a16:creationId xmlns:a16="http://schemas.microsoft.com/office/drawing/2014/main" id="{E261A0F2-0325-D107-C638-DD64DAE4B919}"/>
              </a:ext>
            </a:extLst>
          </p:cNvPr>
          <p:cNvSpPr txBox="1"/>
          <p:nvPr/>
        </p:nvSpPr>
        <p:spPr>
          <a:xfrm>
            <a:off x="1889363" y="2668071"/>
            <a:ext cx="2335896" cy="400110"/>
          </a:xfrm>
          <a:prstGeom prst="rect">
            <a:avLst/>
          </a:prstGeom>
          <a:noFill/>
        </p:spPr>
        <p:txBody>
          <a:bodyPr wrap="none" rtlCol="0">
            <a:spAutoFit/>
          </a:bodyPr>
          <a:lstStyle/>
          <a:p>
            <a:r>
              <a:rPr lang="es-ES" sz="2000" dirty="0"/>
              <a:t>Nodos de cómputo</a:t>
            </a:r>
          </a:p>
        </p:txBody>
      </p:sp>
      <p:sp>
        <p:nvSpPr>
          <p:cNvPr id="15" name="CuadroTexto 14">
            <a:extLst>
              <a:ext uri="{FF2B5EF4-FFF2-40B4-BE49-F238E27FC236}">
                <a16:creationId xmlns:a16="http://schemas.microsoft.com/office/drawing/2014/main" id="{16039514-3036-BE70-6365-3772712A077E}"/>
              </a:ext>
            </a:extLst>
          </p:cNvPr>
          <p:cNvSpPr txBox="1"/>
          <p:nvPr/>
        </p:nvSpPr>
        <p:spPr>
          <a:xfrm>
            <a:off x="7552011" y="1932275"/>
            <a:ext cx="1356462" cy="400110"/>
          </a:xfrm>
          <a:prstGeom prst="rect">
            <a:avLst/>
          </a:prstGeom>
          <a:noFill/>
        </p:spPr>
        <p:txBody>
          <a:bodyPr wrap="none" rtlCol="0">
            <a:spAutoFit/>
          </a:bodyPr>
          <a:lstStyle/>
          <a:p>
            <a:r>
              <a:rPr lang="es-ES" sz="2000" dirty="0"/>
              <a:t>Aplicación</a:t>
            </a:r>
          </a:p>
        </p:txBody>
      </p:sp>
      <p:sp>
        <p:nvSpPr>
          <p:cNvPr id="16" name="CuadroTexto 15">
            <a:extLst>
              <a:ext uri="{FF2B5EF4-FFF2-40B4-BE49-F238E27FC236}">
                <a16:creationId xmlns:a16="http://schemas.microsoft.com/office/drawing/2014/main" id="{DC68A4AE-4B69-16C0-4282-7026872EE770}"/>
              </a:ext>
            </a:extLst>
          </p:cNvPr>
          <p:cNvSpPr txBox="1"/>
          <p:nvPr/>
        </p:nvSpPr>
        <p:spPr>
          <a:xfrm>
            <a:off x="4791374" y="1599445"/>
            <a:ext cx="2095445" cy="400110"/>
          </a:xfrm>
          <a:prstGeom prst="rect">
            <a:avLst/>
          </a:prstGeom>
          <a:noFill/>
        </p:spPr>
        <p:txBody>
          <a:bodyPr wrap="none" rtlCol="0">
            <a:spAutoFit/>
          </a:bodyPr>
          <a:lstStyle/>
          <a:p>
            <a:r>
              <a:rPr lang="es-ES" sz="2000" dirty="0"/>
              <a:t>Almacenamiento</a:t>
            </a:r>
          </a:p>
        </p:txBody>
      </p:sp>
      <p:sp>
        <p:nvSpPr>
          <p:cNvPr id="17" name="CuadroTexto 16">
            <a:extLst>
              <a:ext uri="{FF2B5EF4-FFF2-40B4-BE49-F238E27FC236}">
                <a16:creationId xmlns:a16="http://schemas.microsoft.com/office/drawing/2014/main" id="{D8CD3CED-616C-84EE-A4E9-DF7DF3A5A9C6}"/>
              </a:ext>
            </a:extLst>
          </p:cNvPr>
          <p:cNvSpPr txBox="1"/>
          <p:nvPr/>
        </p:nvSpPr>
        <p:spPr>
          <a:xfrm>
            <a:off x="8292719" y="2996350"/>
            <a:ext cx="2549096" cy="400110"/>
          </a:xfrm>
          <a:prstGeom prst="rect">
            <a:avLst/>
          </a:prstGeom>
          <a:noFill/>
        </p:spPr>
        <p:txBody>
          <a:bodyPr wrap="none" rtlCol="0">
            <a:spAutoFit/>
          </a:bodyPr>
          <a:lstStyle/>
          <a:p>
            <a:r>
              <a:rPr lang="es-ES" sz="2000" dirty="0"/>
              <a:t>Sistemas Operativos</a:t>
            </a:r>
          </a:p>
        </p:txBody>
      </p:sp>
      <p:sp>
        <p:nvSpPr>
          <p:cNvPr id="18" name="CuadroTexto 17">
            <a:extLst>
              <a:ext uri="{FF2B5EF4-FFF2-40B4-BE49-F238E27FC236}">
                <a16:creationId xmlns:a16="http://schemas.microsoft.com/office/drawing/2014/main" id="{66B45ED5-3A9F-C692-5DCA-ECFAB7D6140F}"/>
              </a:ext>
            </a:extLst>
          </p:cNvPr>
          <p:cNvSpPr txBox="1"/>
          <p:nvPr/>
        </p:nvSpPr>
        <p:spPr>
          <a:xfrm>
            <a:off x="3057311" y="5005607"/>
            <a:ext cx="2066591" cy="400110"/>
          </a:xfrm>
          <a:prstGeom prst="rect">
            <a:avLst/>
          </a:prstGeom>
          <a:noFill/>
        </p:spPr>
        <p:txBody>
          <a:bodyPr wrap="none" rtlCol="0">
            <a:spAutoFit/>
          </a:bodyPr>
          <a:lstStyle/>
          <a:p>
            <a:r>
              <a:rPr lang="es-ES" sz="2000" dirty="0"/>
              <a:t>Conexión de red</a:t>
            </a:r>
          </a:p>
        </p:txBody>
      </p:sp>
      <p:sp>
        <p:nvSpPr>
          <p:cNvPr id="19" name="CuadroTexto 18">
            <a:extLst>
              <a:ext uri="{FF2B5EF4-FFF2-40B4-BE49-F238E27FC236}">
                <a16:creationId xmlns:a16="http://schemas.microsoft.com/office/drawing/2014/main" id="{8BAB7C74-AABD-2579-40B6-BBE8880F7FAD}"/>
              </a:ext>
            </a:extLst>
          </p:cNvPr>
          <p:cNvSpPr txBox="1"/>
          <p:nvPr/>
        </p:nvSpPr>
        <p:spPr>
          <a:xfrm>
            <a:off x="8485086" y="4222821"/>
            <a:ext cx="1497526" cy="400110"/>
          </a:xfrm>
          <a:prstGeom prst="rect">
            <a:avLst/>
          </a:prstGeom>
          <a:noFill/>
        </p:spPr>
        <p:txBody>
          <a:bodyPr wrap="none" rtlCol="0">
            <a:spAutoFit/>
          </a:bodyPr>
          <a:lstStyle/>
          <a:p>
            <a:r>
              <a:rPr lang="es-ES" sz="2000" dirty="0"/>
              <a:t>Middleware</a:t>
            </a:r>
          </a:p>
        </p:txBody>
      </p:sp>
      <p:sp>
        <p:nvSpPr>
          <p:cNvPr id="20" name="CuadroTexto 19">
            <a:extLst>
              <a:ext uri="{FF2B5EF4-FFF2-40B4-BE49-F238E27FC236}">
                <a16:creationId xmlns:a16="http://schemas.microsoft.com/office/drawing/2014/main" id="{29720ED7-7A72-A1A9-702E-0ED44AB64C3D}"/>
              </a:ext>
            </a:extLst>
          </p:cNvPr>
          <p:cNvSpPr txBox="1"/>
          <p:nvPr/>
        </p:nvSpPr>
        <p:spPr>
          <a:xfrm>
            <a:off x="5859431" y="5467562"/>
            <a:ext cx="4660250" cy="400110"/>
          </a:xfrm>
          <a:prstGeom prst="rect">
            <a:avLst/>
          </a:prstGeom>
          <a:noFill/>
        </p:spPr>
        <p:txBody>
          <a:bodyPr wrap="none" rtlCol="0">
            <a:spAutoFit/>
          </a:bodyPr>
          <a:lstStyle/>
          <a:p>
            <a:r>
              <a:rPr lang="es-ES" sz="2000" dirty="0"/>
              <a:t>Protocolos de comunicación y servicios</a:t>
            </a:r>
          </a:p>
        </p:txBody>
      </p:sp>
      <p:sp>
        <p:nvSpPr>
          <p:cNvPr id="21" name="CuadroTexto 20">
            <a:extLst>
              <a:ext uri="{FF2B5EF4-FFF2-40B4-BE49-F238E27FC236}">
                <a16:creationId xmlns:a16="http://schemas.microsoft.com/office/drawing/2014/main" id="{90F56888-9F3C-4006-A36D-5A9F1B947626}"/>
              </a:ext>
            </a:extLst>
          </p:cNvPr>
          <p:cNvSpPr txBox="1"/>
          <p:nvPr/>
        </p:nvSpPr>
        <p:spPr>
          <a:xfrm>
            <a:off x="1446933" y="4022766"/>
            <a:ext cx="3321743" cy="400110"/>
          </a:xfrm>
          <a:prstGeom prst="rect">
            <a:avLst/>
          </a:prstGeom>
          <a:noFill/>
        </p:spPr>
        <p:txBody>
          <a:bodyPr wrap="none" rtlCol="0">
            <a:spAutoFit/>
          </a:bodyPr>
          <a:lstStyle/>
          <a:p>
            <a:r>
              <a:rPr lang="es-ES" sz="2000" dirty="0"/>
              <a:t>Administración centralizada</a:t>
            </a:r>
          </a:p>
        </p:txBody>
      </p:sp>
      <p:sp>
        <p:nvSpPr>
          <p:cNvPr id="22" name="Estrella: 8 puntas 21">
            <a:extLst>
              <a:ext uri="{FF2B5EF4-FFF2-40B4-BE49-F238E27FC236}">
                <a16:creationId xmlns:a16="http://schemas.microsoft.com/office/drawing/2014/main" id="{A320805E-4EB4-E236-F475-9DF1055BD5D5}"/>
              </a:ext>
            </a:extLst>
          </p:cNvPr>
          <p:cNvSpPr/>
          <p:nvPr/>
        </p:nvSpPr>
        <p:spPr>
          <a:xfrm>
            <a:off x="5160372" y="2779486"/>
            <a:ext cx="2520242" cy="2193230"/>
          </a:xfrm>
          <a:prstGeom prst="star8">
            <a:avLst>
              <a:gd name="adj" fmla="val 427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600" b="1" dirty="0">
                <a:solidFill>
                  <a:srgbClr val="002060"/>
                </a:solidFill>
                <a:effectLst>
                  <a:outerShdw blurRad="38100" dist="38100" dir="2700000" algn="tl">
                    <a:srgbClr val="000000">
                      <a:alpha val="43137"/>
                    </a:srgbClr>
                  </a:outerShdw>
                </a:effectLst>
              </a:rPr>
              <a:t>8</a:t>
            </a:r>
          </a:p>
        </p:txBody>
      </p:sp>
      <p:sp>
        <p:nvSpPr>
          <p:cNvPr id="23" name="Subtítulo 2">
            <a:extLst>
              <a:ext uri="{FF2B5EF4-FFF2-40B4-BE49-F238E27FC236}">
                <a16:creationId xmlns:a16="http://schemas.microsoft.com/office/drawing/2014/main" id="{BAF081DF-A111-9B72-1250-8A64B3E5E0B0}"/>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325572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06B44-EB87-5124-88E8-DF5F2DD55D19}"/>
              </a:ext>
            </a:extLst>
          </p:cNvPr>
          <p:cNvSpPr>
            <a:spLocks noGrp="1"/>
          </p:cNvSpPr>
          <p:nvPr>
            <p:ph type="title"/>
          </p:nvPr>
        </p:nvSpPr>
        <p:spPr/>
        <p:txBody>
          <a:bodyPr/>
          <a:lstStyle/>
          <a:p>
            <a:r>
              <a:rPr lang="es-ES" dirty="0"/>
              <a:t>Sobre los clústeres de alta disponibilidad</a:t>
            </a:r>
          </a:p>
        </p:txBody>
      </p:sp>
      <p:sp>
        <p:nvSpPr>
          <p:cNvPr id="3" name="Marcador de contenido 2">
            <a:extLst>
              <a:ext uri="{FF2B5EF4-FFF2-40B4-BE49-F238E27FC236}">
                <a16:creationId xmlns:a16="http://schemas.microsoft.com/office/drawing/2014/main" id="{6C6382E2-EE64-D313-4C19-42B7D90B0C1A}"/>
              </a:ext>
            </a:extLst>
          </p:cNvPr>
          <p:cNvSpPr>
            <a:spLocks noGrp="1"/>
          </p:cNvSpPr>
          <p:nvPr>
            <p:ph idx="1"/>
          </p:nvPr>
        </p:nvSpPr>
        <p:spPr>
          <a:xfrm>
            <a:off x="5338999" y="1612900"/>
            <a:ext cx="5646501" cy="4602144"/>
          </a:xfrm>
        </p:spPr>
        <p:txBody>
          <a:bodyPr>
            <a:normAutofit/>
          </a:bodyPr>
          <a:lstStyle/>
          <a:p>
            <a:pPr algn="l"/>
            <a:endParaRPr lang="es-ES" sz="1800" b="0" i="0" u="none" strike="noStrike" baseline="0" dirty="0">
              <a:solidFill>
                <a:srgbClr val="000000"/>
              </a:solidFill>
              <a:latin typeface="Rockwell" panose="02060603020205020403" pitchFamily="18" charset="0"/>
            </a:endParaRPr>
          </a:p>
          <a:p>
            <a:pPr marL="0" indent="0" algn="just">
              <a:buNone/>
            </a:pPr>
            <a:r>
              <a:rPr lang="es-ES" b="0" i="0" u="none" strike="noStrike" baseline="0" dirty="0"/>
              <a:t>Son clústeres cuyo objetivo de diseño es el de proveer disponibilidad y confiabilidad. Estos clústeres tratan de brindar la máxima disponibilidad de los servicios que ofrecen. La confiabilidad se provee mediante software que detecta fallos y permite recuperarse frente a los mismos, mientras que en hardware se evita tener un único punto de fallos.</a:t>
            </a:r>
          </a:p>
          <a:p>
            <a:pPr marL="0" indent="0">
              <a:buNone/>
            </a:pPr>
            <a:r>
              <a:rPr lang="es-ES" dirty="0"/>
              <a:t>Ejemplo: Base de Datos </a:t>
            </a:r>
            <a:endParaRPr lang="es-ES" b="0" i="0" u="none" strike="noStrike" baseline="0" dirty="0"/>
          </a:p>
          <a:p>
            <a:endParaRPr lang="es-ES" dirty="0"/>
          </a:p>
        </p:txBody>
      </p:sp>
      <p:pic>
        <p:nvPicPr>
          <p:cNvPr id="5" name="Imagen 4">
            <a:extLst>
              <a:ext uri="{FF2B5EF4-FFF2-40B4-BE49-F238E27FC236}">
                <a16:creationId xmlns:a16="http://schemas.microsoft.com/office/drawing/2014/main" id="{0143C124-2DA0-F0F6-EEE1-AB83D181337C}"/>
              </a:ext>
            </a:extLst>
          </p:cNvPr>
          <p:cNvPicPr>
            <a:picLocks noChangeAspect="1"/>
          </p:cNvPicPr>
          <p:nvPr/>
        </p:nvPicPr>
        <p:blipFill rotWithShape="1">
          <a:blip r:embed="rId2"/>
          <a:srcRect l="13677" t="11308" r="12025" b="13547"/>
          <a:stretch/>
        </p:blipFill>
        <p:spPr>
          <a:xfrm>
            <a:off x="2105093" y="2545847"/>
            <a:ext cx="2309025" cy="2335339"/>
          </a:xfrm>
          <a:prstGeom prst="ellipse">
            <a:avLst/>
          </a:prstGeom>
          <a:ln>
            <a:noFill/>
          </a:ln>
          <a:effectLst>
            <a:softEdge rad="112500"/>
          </a:effectLst>
        </p:spPr>
      </p:pic>
      <p:sp>
        <p:nvSpPr>
          <p:cNvPr id="6" name="Subtítulo 2">
            <a:extLst>
              <a:ext uri="{FF2B5EF4-FFF2-40B4-BE49-F238E27FC236}">
                <a16:creationId xmlns:a16="http://schemas.microsoft.com/office/drawing/2014/main" id="{F9FE33E5-B990-4264-2E95-311A67A1C77A}"/>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138351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CB24A-999D-496D-A7BA-4055E1870F62}"/>
              </a:ext>
            </a:extLst>
          </p:cNvPr>
          <p:cNvSpPr>
            <a:spLocks noGrp="1"/>
          </p:cNvSpPr>
          <p:nvPr>
            <p:ph type="title"/>
          </p:nvPr>
        </p:nvSpPr>
        <p:spPr/>
        <p:txBody>
          <a:bodyPr/>
          <a:lstStyle/>
          <a:p>
            <a:r>
              <a:rPr lang="es-ES" dirty="0"/>
              <a:t>Sobre los </a:t>
            </a:r>
            <a:r>
              <a:rPr lang="es-ES" dirty="0" err="1"/>
              <a:t>clusters</a:t>
            </a:r>
            <a:r>
              <a:rPr lang="es-ES" dirty="0"/>
              <a:t> de alto rendimiento</a:t>
            </a:r>
          </a:p>
        </p:txBody>
      </p:sp>
      <p:sp>
        <p:nvSpPr>
          <p:cNvPr id="3" name="Marcador de contenido 2">
            <a:extLst>
              <a:ext uri="{FF2B5EF4-FFF2-40B4-BE49-F238E27FC236}">
                <a16:creationId xmlns:a16="http://schemas.microsoft.com/office/drawing/2014/main" id="{FF9BC482-6FD4-546E-191F-188603CB8CE2}"/>
              </a:ext>
            </a:extLst>
          </p:cNvPr>
          <p:cNvSpPr>
            <a:spLocks noGrp="1"/>
          </p:cNvSpPr>
          <p:nvPr>
            <p:ph idx="1"/>
          </p:nvPr>
        </p:nvSpPr>
        <p:spPr>
          <a:xfrm>
            <a:off x="6096000" y="1594916"/>
            <a:ext cx="4610100" cy="3997828"/>
          </a:xfrm>
        </p:spPr>
        <p:txBody>
          <a:bodyPr/>
          <a:lstStyle/>
          <a:p>
            <a:pPr marL="0" indent="0" algn="just">
              <a:buNone/>
            </a:pPr>
            <a:endParaRPr lang="es-ES" sz="1800" b="0" i="0" u="none" strike="noStrike" baseline="0" dirty="0">
              <a:solidFill>
                <a:srgbClr val="000000"/>
              </a:solidFill>
              <a:latin typeface="Rockwell" panose="02060603020205020403" pitchFamily="18" charset="0"/>
            </a:endParaRPr>
          </a:p>
          <a:p>
            <a:pPr marL="0" indent="0" algn="just">
              <a:buNone/>
            </a:pPr>
            <a:r>
              <a:rPr lang="es-ES" dirty="0"/>
              <a:t>Son clústeres en los cuales se ejecutan tareas que requieren de gran capacidad computacional, grandes cantidades de memoria, o ambos a la vez. El llevar a cabo estas tareas puede comprometer los recursos del clúster por largos periodos de tiempo.</a:t>
            </a:r>
          </a:p>
          <a:p>
            <a:pPr algn="just"/>
            <a:endParaRPr lang="es-ES" dirty="0"/>
          </a:p>
        </p:txBody>
      </p:sp>
      <p:pic>
        <p:nvPicPr>
          <p:cNvPr id="5" name="Imagen 4">
            <a:extLst>
              <a:ext uri="{FF2B5EF4-FFF2-40B4-BE49-F238E27FC236}">
                <a16:creationId xmlns:a16="http://schemas.microsoft.com/office/drawing/2014/main" id="{7170001E-3159-9EF2-0151-0657BFF1CB62}"/>
              </a:ext>
            </a:extLst>
          </p:cNvPr>
          <p:cNvPicPr>
            <a:picLocks noChangeAspect="1"/>
          </p:cNvPicPr>
          <p:nvPr/>
        </p:nvPicPr>
        <p:blipFill>
          <a:blip r:embed="rId2">
            <a:extLst>
              <a:ext uri="{BEBA8EAE-BF5A-486C-A8C5-ECC9F3942E4B}">
                <a14:imgProps xmlns:a14="http://schemas.microsoft.com/office/drawing/2010/main">
                  <a14:imgLayer r:embed="rId3">
                    <a14:imgEffect>
                      <a14:artisticLightScreen/>
                    </a14:imgEffect>
                  </a14:imgLayer>
                </a14:imgProps>
              </a:ext>
            </a:extLst>
          </a:blip>
          <a:stretch>
            <a:fillRect/>
          </a:stretch>
        </p:blipFill>
        <p:spPr>
          <a:xfrm>
            <a:off x="1062282" y="2352387"/>
            <a:ext cx="4500318" cy="2531429"/>
          </a:xfrm>
          <a:prstGeom prst="rect">
            <a:avLst/>
          </a:prstGeom>
        </p:spPr>
      </p:pic>
      <p:sp>
        <p:nvSpPr>
          <p:cNvPr id="6" name="Subtítulo 2">
            <a:extLst>
              <a:ext uri="{FF2B5EF4-FFF2-40B4-BE49-F238E27FC236}">
                <a16:creationId xmlns:a16="http://schemas.microsoft.com/office/drawing/2014/main" id="{2C836123-7BA4-D405-7B41-C02D26052BBC}"/>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418379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A3EE8-4E9D-7A27-D931-5532641240C3}"/>
              </a:ext>
            </a:extLst>
          </p:cNvPr>
          <p:cNvSpPr>
            <a:spLocks noGrp="1"/>
          </p:cNvSpPr>
          <p:nvPr>
            <p:ph type="title"/>
          </p:nvPr>
        </p:nvSpPr>
        <p:spPr>
          <a:xfrm>
            <a:off x="2862069" y="312756"/>
            <a:ext cx="7958331" cy="1077229"/>
          </a:xfrm>
        </p:spPr>
        <p:txBody>
          <a:bodyPr/>
          <a:lstStyle/>
          <a:p>
            <a:r>
              <a:rPr lang="es-ES" dirty="0"/>
              <a:t>Algunos ejemplos</a:t>
            </a:r>
          </a:p>
        </p:txBody>
      </p:sp>
      <p:sp>
        <p:nvSpPr>
          <p:cNvPr id="3" name="Marcador de contenido 2">
            <a:extLst>
              <a:ext uri="{FF2B5EF4-FFF2-40B4-BE49-F238E27FC236}">
                <a16:creationId xmlns:a16="http://schemas.microsoft.com/office/drawing/2014/main" id="{69A7AEB2-F1A9-3915-C5E6-A5F8DE3EE79D}"/>
              </a:ext>
            </a:extLst>
          </p:cNvPr>
          <p:cNvSpPr>
            <a:spLocks noGrp="1"/>
          </p:cNvSpPr>
          <p:nvPr>
            <p:ph idx="1"/>
          </p:nvPr>
        </p:nvSpPr>
        <p:spPr>
          <a:xfrm>
            <a:off x="1371600" y="1016000"/>
            <a:ext cx="9198539" cy="5664200"/>
          </a:xfrm>
        </p:spPr>
        <p:txBody>
          <a:bodyPr>
            <a:normAutofit/>
          </a:bodyPr>
          <a:lstStyle/>
          <a:p>
            <a:r>
              <a:rPr lang="es-ES" sz="1600" b="1" i="1" u="none" strike="noStrike" baseline="0" dirty="0">
                <a:effectLst>
                  <a:outerShdw blurRad="38100" dist="38100" dir="2700000" algn="tl">
                    <a:srgbClr val="000000">
                      <a:alpha val="43137"/>
                    </a:srgbClr>
                  </a:outerShdw>
                </a:effectLst>
                <a:latin typeface="+mj-lt"/>
              </a:rPr>
              <a:t>BEOWULF</a:t>
            </a:r>
            <a:r>
              <a:rPr lang="es-ES" sz="1600" b="1" i="0" u="none" strike="noStrike" baseline="0" dirty="0">
                <a:effectLst>
                  <a:outerShdw blurRad="38100" dist="38100" dir="2700000" algn="tl">
                    <a:srgbClr val="000000">
                      <a:alpha val="43137"/>
                    </a:srgbClr>
                  </a:outerShdw>
                </a:effectLst>
                <a:latin typeface="+mj-lt"/>
              </a:rPr>
              <a:t> (1994): 16 COMPUTADORAS INTEL DX4 DE 100MHZ.   </a:t>
            </a:r>
            <a:r>
              <a:rPr lang="es-ES" sz="1600" b="1" i="0" u="none" strike="noStrike" baseline="0" dirty="0">
                <a:solidFill>
                  <a:srgbClr val="FFFF00"/>
                </a:solidFill>
                <a:effectLst>
                  <a:outerShdw blurRad="38100" dist="38100" dir="2700000" algn="tl">
                    <a:srgbClr val="000000">
                      <a:alpha val="43137"/>
                    </a:srgbClr>
                  </a:outerShdw>
                </a:effectLst>
                <a:latin typeface="+mj-lt"/>
              </a:rPr>
              <a:t>RG: 3,2GFLOPS</a:t>
            </a:r>
          </a:p>
          <a:p>
            <a:r>
              <a:rPr lang="es-ES" sz="1600" b="1" i="1" u="none" strike="noStrike" baseline="0" dirty="0">
                <a:effectLst>
                  <a:outerShdw blurRad="38100" dist="38100" dir="2700000" algn="tl">
                    <a:srgbClr val="000000">
                      <a:alpha val="43137"/>
                    </a:srgbClr>
                  </a:outerShdw>
                </a:effectLst>
                <a:latin typeface="+mj-lt"/>
              </a:rPr>
              <a:t>BERKELEY NOW </a:t>
            </a:r>
            <a:r>
              <a:rPr lang="es-ES" sz="1600" b="1" i="0" u="none" strike="noStrike" baseline="0" dirty="0">
                <a:effectLst>
                  <a:outerShdw blurRad="38100" dist="38100" dir="2700000" algn="tl">
                    <a:srgbClr val="000000">
                      <a:alpha val="43137"/>
                    </a:srgbClr>
                  </a:outerShdw>
                </a:effectLst>
                <a:latin typeface="+mj-lt"/>
              </a:rPr>
              <a:t>(1997): 105 WORKSTATIONS ULTRA1 167MHZ. </a:t>
            </a:r>
            <a:r>
              <a:rPr lang="es-ES" sz="1600" b="1" i="0" u="none" strike="noStrike" baseline="0" dirty="0">
                <a:solidFill>
                  <a:srgbClr val="FFFF00"/>
                </a:solidFill>
                <a:effectLst>
                  <a:outerShdw blurRad="38100" dist="38100" dir="2700000" algn="tl">
                    <a:srgbClr val="000000">
                      <a:alpha val="43137"/>
                    </a:srgbClr>
                  </a:outerShdw>
                </a:effectLst>
                <a:latin typeface="+mj-lt"/>
              </a:rPr>
              <a:t>RG: 10GFLOPS</a:t>
            </a:r>
          </a:p>
          <a:p>
            <a:r>
              <a:rPr lang="es-ES" sz="1600" b="1" i="1" u="none" strike="noStrike" baseline="0" dirty="0">
                <a:effectLst>
                  <a:outerShdw blurRad="38100" dist="38100" dir="2700000" algn="tl">
                    <a:srgbClr val="000000">
                      <a:alpha val="43137"/>
                    </a:srgbClr>
                  </a:outerShdw>
                </a:effectLst>
                <a:latin typeface="+mj-lt"/>
              </a:rPr>
              <a:t>GOOGLE</a:t>
            </a:r>
            <a:r>
              <a:rPr lang="es-ES" sz="1600" b="1" i="0" u="none" strike="noStrike" baseline="0" dirty="0">
                <a:effectLst>
                  <a:outerShdw blurRad="38100" dist="38100" dir="2700000" algn="tl">
                    <a:srgbClr val="000000">
                      <a:alpha val="43137"/>
                    </a:srgbClr>
                  </a:outerShdw>
                </a:effectLst>
                <a:latin typeface="+mj-lt"/>
              </a:rPr>
              <a:t> (2004): 1,5 MILLONES DE COMPUTADORAS PERSONALES.</a:t>
            </a:r>
          </a:p>
          <a:p>
            <a:r>
              <a:rPr lang="fr-FR" sz="1600" b="1" i="1" u="none" strike="noStrike" baseline="0" dirty="0">
                <a:effectLst>
                  <a:outerShdw blurRad="38100" dist="38100" dir="2700000" algn="tl">
                    <a:srgbClr val="000000">
                      <a:alpha val="43137"/>
                    </a:srgbClr>
                  </a:outerShdw>
                </a:effectLst>
                <a:latin typeface="+mj-lt"/>
              </a:rPr>
              <a:t>CLUSTER PS2 </a:t>
            </a:r>
            <a:r>
              <a:rPr lang="fr-FR" sz="1600" b="1" i="0" u="none" strike="noStrike" baseline="0" dirty="0">
                <a:effectLst>
                  <a:outerShdw blurRad="38100" dist="38100" dir="2700000" algn="tl">
                    <a:srgbClr val="000000">
                      <a:alpha val="43137"/>
                    </a:srgbClr>
                  </a:outerShdw>
                </a:effectLst>
                <a:latin typeface="+mj-lt"/>
              </a:rPr>
              <a:t>(2004): 70 CONSOLAS DE PLAYSTATION2.</a:t>
            </a:r>
          </a:p>
          <a:p>
            <a:r>
              <a:rPr lang="es-ES" sz="1600" b="1" i="1" u="none" strike="noStrike" baseline="0" dirty="0">
                <a:effectLst>
                  <a:outerShdw blurRad="38100" dist="38100" dir="2700000" algn="tl">
                    <a:srgbClr val="000000">
                      <a:alpha val="43137"/>
                    </a:srgbClr>
                  </a:outerShdw>
                </a:effectLst>
                <a:latin typeface="+mj-lt"/>
              </a:rPr>
              <a:t>SYSTEM X</a:t>
            </a:r>
            <a:r>
              <a:rPr lang="es-ES" sz="1600" b="1" i="0" u="none" strike="noStrike" baseline="0" dirty="0">
                <a:effectLst>
                  <a:outerShdw blurRad="38100" dist="38100" dir="2700000" algn="tl">
                    <a:srgbClr val="000000">
                      <a:alpha val="43137"/>
                    </a:srgbClr>
                  </a:outerShdw>
                </a:effectLst>
                <a:latin typeface="+mj-lt"/>
              </a:rPr>
              <a:t> (2004): VARIOS RACIMOS DE 2200 PROCESADORES APPLE G5 DE 2,3GHZ. </a:t>
            </a:r>
            <a:r>
              <a:rPr lang="es-ES" sz="1600" b="1" i="0" u="none" strike="noStrike" baseline="0" dirty="0">
                <a:solidFill>
                  <a:srgbClr val="FFFF00"/>
                </a:solidFill>
                <a:effectLst>
                  <a:outerShdw blurRad="38100" dist="38100" dir="2700000" algn="tl">
                    <a:srgbClr val="000000">
                      <a:alpha val="43137"/>
                    </a:srgbClr>
                  </a:outerShdw>
                </a:effectLst>
                <a:latin typeface="+mj-lt"/>
              </a:rPr>
              <a:t>RG: 12,25 TFLOPS </a:t>
            </a:r>
          </a:p>
          <a:p>
            <a:r>
              <a:rPr lang="es-ES" sz="1600" b="1" i="1" u="none" strike="noStrike" baseline="0" dirty="0">
                <a:effectLst>
                  <a:outerShdw blurRad="38100" dist="38100" dir="2700000" algn="tl">
                    <a:srgbClr val="000000">
                      <a:alpha val="43137"/>
                    </a:srgbClr>
                  </a:outerShdw>
                </a:effectLst>
                <a:latin typeface="+mj-lt"/>
              </a:rPr>
              <a:t>RED ESPAÑOLA DE SUPERCOMPUTACIÓN </a:t>
            </a:r>
            <a:r>
              <a:rPr lang="es-ES" sz="1600" b="1" i="0" u="none" strike="noStrike" baseline="0" dirty="0">
                <a:effectLst>
                  <a:outerShdw blurRad="38100" dist="38100" dir="2700000" algn="tl">
                    <a:srgbClr val="000000">
                      <a:alpha val="43137"/>
                    </a:srgbClr>
                  </a:outerShdw>
                </a:effectLst>
                <a:latin typeface="+mj-lt"/>
              </a:rPr>
              <a:t>(2007-2011): 2400 COMPUTADORAS POWERPC 970FX 2,2GHZ-IBM PS702 PROC. POWER7 A 3,0 GHZ. RG1: 65TFLOPS </a:t>
            </a:r>
            <a:r>
              <a:rPr lang="es-ES" sz="1600" b="1" i="0" u="none" strike="noStrike" baseline="0" dirty="0">
                <a:solidFill>
                  <a:srgbClr val="FFFF00"/>
                </a:solidFill>
                <a:effectLst>
                  <a:outerShdw blurRad="38100" dist="38100" dir="2700000" algn="tl">
                    <a:srgbClr val="000000">
                      <a:alpha val="43137"/>
                    </a:srgbClr>
                  </a:outerShdw>
                </a:effectLst>
                <a:latin typeface="+mj-lt"/>
              </a:rPr>
              <a:t>RG2: 72TFLOPS.</a:t>
            </a:r>
          </a:p>
          <a:p>
            <a:r>
              <a:rPr lang="es-ES" sz="1600" b="1" i="1" u="none" strike="noStrike" baseline="0" dirty="0">
                <a:effectLst>
                  <a:outerShdw blurRad="38100" dist="38100" dir="2700000" algn="tl">
                    <a:srgbClr val="000000">
                      <a:alpha val="43137"/>
                    </a:srgbClr>
                  </a:outerShdw>
                </a:effectLst>
                <a:latin typeface="+mj-lt"/>
              </a:rPr>
              <a:t>THUNDER</a:t>
            </a:r>
            <a:r>
              <a:rPr lang="es-ES" sz="1600" b="1" i="0" u="none" strike="noStrike" baseline="0" dirty="0">
                <a:effectLst>
                  <a:outerShdw blurRad="38100" dist="38100" dir="2700000" algn="tl">
                    <a:srgbClr val="000000">
                      <a:alpha val="43137"/>
                    </a:srgbClr>
                  </a:outerShdw>
                </a:effectLst>
                <a:latin typeface="+mj-lt"/>
              </a:rPr>
              <a:t> (2004): 4096 PROCESADORES INTEL ITANIUM2 TIGER4 DE 1,4GHZ. </a:t>
            </a:r>
            <a:r>
              <a:rPr lang="es-ES" sz="1600" b="1" i="0" u="none" strike="noStrike" baseline="0" dirty="0">
                <a:solidFill>
                  <a:srgbClr val="FFFF00"/>
                </a:solidFill>
                <a:effectLst>
                  <a:outerShdw blurRad="38100" dist="38100" dir="2700000" algn="tl">
                    <a:srgbClr val="000000">
                      <a:alpha val="43137"/>
                    </a:srgbClr>
                  </a:outerShdw>
                </a:effectLst>
                <a:latin typeface="+mj-lt"/>
              </a:rPr>
              <a:t>RG: 19,94TFLOPS.</a:t>
            </a:r>
          </a:p>
          <a:p>
            <a:r>
              <a:rPr lang="es-ES" sz="1600" b="1" i="1" u="none" strike="noStrike" baseline="0" dirty="0">
                <a:effectLst>
                  <a:outerShdw blurRad="38100" dist="38100" dir="2700000" algn="tl">
                    <a:srgbClr val="000000">
                      <a:alpha val="43137"/>
                    </a:srgbClr>
                  </a:outerShdw>
                </a:effectLst>
                <a:latin typeface="+mj-lt"/>
              </a:rPr>
              <a:t>ASCI Q</a:t>
            </a:r>
            <a:r>
              <a:rPr lang="es-ES" sz="1600" b="1" i="0" u="none" strike="noStrike" baseline="0" dirty="0">
                <a:effectLst>
                  <a:outerShdw blurRad="38100" dist="38100" dir="2700000" algn="tl">
                    <a:srgbClr val="000000">
                      <a:alpha val="43137"/>
                    </a:srgbClr>
                  </a:outerShdw>
                </a:effectLst>
                <a:latin typeface="+mj-lt"/>
              </a:rPr>
              <a:t> (2002): 8192 PROCESADORES ALPHASERVER SC45 DE 1,25GHZ. </a:t>
            </a:r>
            <a:r>
              <a:rPr lang="es-ES" sz="1600" b="1" i="0" u="none" strike="noStrike" baseline="0" dirty="0">
                <a:solidFill>
                  <a:srgbClr val="FFFF00"/>
                </a:solidFill>
                <a:effectLst>
                  <a:outerShdw blurRad="38100" dist="38100" dir="2700000" algn="tl">
                    <a:srgbClr val="000000">
                      <a:alpha val="43137"/>
                    </a:srgbClr>
                  </a:outerShdw>
                </a:effectLst>
                <a:latin typeface="+mj-lt"/>
              </a:rPr>
              <a:t>RG: 13,88TFLOPS</a:t>
            </a:r>
          </a:p>
        </p:txBody>
      </p:sp>
      <p:sp>
        <p:nvSpPr>
          <p:cNvPr id="4" name="Subtítulo 2">
            <a:extLst>
              <a:ext uri="{FF2B5EF4-FFF2-40B4-BE49-F238E27FC236}">
                <a16:creationId xmlns:a16="http://schemas.microsoft.com/office/drawing/2014/main" id="{1BDE7DEE-3B2B-1868-B5DC-482AF0A50D0E}"/>
              </a:ext>
            </a:extLst>
          </p:cNvPr>
          <p:cNvSpPr txBox="1">
            <a:spLocks/>
          </p:cNvSpPr>
          <p:nvPr/>
        </p:nvSpPr>
        <p:spPr>
          <a:xfrm>
            <a:off x="11056750" y="1412468"/>
            <a:ext cx="1385286" cy="4727631"/>
          </a:xfrm>
          <a:prstGeom prst="rect">
            <a:avLst/>
          </a:prstGeom>
        </p:spPr>
        <p:txBody>
          <a:bodyPr vert="wordArtVert" lIns="91440" tIns="0" rIns="91440" bIns="4572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es-ES" sz="4400" b="1" dirty="0">
                <a:solidFill>
                  <a:srgbClr val="002060"/>
                </a:solidFill>
                <a:effectLst>
                  <a:outerShdw blurRad="38100" dist="38100" dir="2700000" algn="tl">
                    <a:srgbClr val="000000">
                      <a:alpha val="43137"/>
                    </a:srgbClr>
                  </a:outerShdw>
                </a:effectLst>
              </a:rPr>
              <a:t>EAPIIS</a:t>
            </a:r>
          </a:p>
        </p:txBody>
      </p:sp>
    </p:spTree>
    <p:extLst>
      <p:ext uri="{BB962C8B-B14F-4D97-AF65-F5344CB8AC3E}">
        <p14:creationId xmlns:p14="http://schemas.microsoft.com/office/powerpoint/2010/main" val="4190588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686</TotalTime>
  <Words>655</Words>
  <Application>Microsoft Office PowerPoint</Application>
  <PresentationFormat>Panorámica</PresentationFormat>
  <Paragraphs>102</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MS Shell Dlg 2</vt:lpstr>
      <vt:lpstr>Rockwell</vt:lpstr>
      <vt:lpstr>Times New Roman</vt:lpstr>
      <vt:lpstr>Wingdings</vt:lpstr>
      <vt:lpstr>Wingdings 3</vt:lpstr>
      <vt:lpstr>Madison</vt:lpstr>
      <vt:lpstr>CLUSTERES DE ALTO RENDIMIENTO</vt:lpstr>
      <vt:lpstr>¿Qué es un clúster?</vt:lpstr>
      <vt:lpstr>Todo bien, pero … ¿Qué es el paralelismo?</vt:lpstr>
      <vt:lpstr>Características</vt:lpstr>
      <vt:lpstr>Clasificación </vt:lpstr>
      <vt:lpstr>Componentes de un clúster</vt:lpstr>
      <vt:lpstr>Sobre los clústeres de alta disponibilidad</vt:lpstr>
      <vt:lpstr>Sobre los clusters de alto rendimiento</vt:lpstr>
      <vt:lpstr>Algunos ejemplos</vt:lpstr>
      <vt:lpstr>RESULTADOS</vt:lpstr>
      <vt:lpstr>Características de Clúster Virtualizado</vt:lpstr>
      <vt:lpstr>Valores experimentales HPC-VIRTUALIZADO</vt:lpstr>
      <vt:lpstr>Valores experimentales HPC-VIRTUALIZADO</vt:lpstr>
      <vt:lpstr>Valores experimentales HPC-VIRTUALIZADO</vt:lpstr>
      <vt:lpstr>Valores experimentales HPC-VIRTUALIZADO  131,072=2^17</vt:lpstr>
      <vt:lpstr>Características de Clúster Tradicional</vt:lpstr>
      <vt:lpstr>Valores experimentales HPC-TRADICIONAL</vt:lpstr>
      <vt:lpstr>Valores experimentales HPC-TRADICIONAL</vt:lpstr>
      <vt:lpstr>Valores experimentales HPC-TRADICIONAL</vt:lpstr>
      <vt:lpstr>Valores experimentales HPC-TRADICIONAL  131,072=2^17</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CLUSTERES DE ALTO RENDIMIENTO</dc:title>
  <dc:creator>NOBLESSOFT</dc:creator>
  <cp:lastModifiedBy>NOBLESSOFT</cp:lastModifiedBy>
  <cp:revision>7</cp:revision>
  <dcterms:created xsi:type="dcterms:W3CDTF">2023-09-19T04:50:18Z</dcterms:created>
  <dcterms:modified xsi:type="dcterms:W3CDTF">2023-09-21T04:07:31Z</dcterms:modified>
</cp:coreProperties>
</file>